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58" r:id="rId6"/>
    <p:sldId id="264" r:id="rId7"/>
    <p:sldId id="267" r:id="rId8"/>
    <p:sldId id="285" r:id="rId9"/>
    <p:sldId id="274" r:id="rId10"/>
    <p:sldId id="262" r:id="rId11"/>
    <p:sldId id="268" r:id="rId12"/>
    <p:sldId id="270" r:id="rId13"/>
    <p:sldId id="272" r:id="rId14"/>
    <p:sldId id="287" r:id="rId15"/>
    <p:sldId id="283" r:id="rId16"/>
    <p:sldId id="2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085CB-5839-4A62-91A6-7D94C392C7F8}" v="64" dt="2024-10-16T14:48:12.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5324" autoAdjust="0"/>
  </p:normalViewPr>
  <p:slideViewPr>
    <p:cSldViewPr snapToGrid="0">
      <p:cViewPr varScale="1">
        <p:scale>
          <a:sx n="96" d="100"/>
          <a:sy n="96" d="100"/>
        </p:scale>
        <p:origin x="78" y="552"/>
      </p:cViewPr>
      <p:guideLst>
        <p:guide orient="horz" pos="2160"/>
        <p:guide pos="3840"/>
      </p:guideLst>
    </p:cSldViewPr>
  </p:slideViewPr>
  <p:notesTextViewPr>
    <p:cViewPr>
      <p:scale>
        <a:sx n="3" d="2"/>
        <a:sy n="3" d="2"/>
      </p:scale>
      <p:origin x="0" y="0"/>
    </p:cViewPr>
  </p:notesTextViewPr>
  <p:notesViewPr>
    <p:cSldViewPr snapToGrid="0">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10/17/2024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01:23.8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1,'3331'0,"-3290"2,60 10,-59-5,56 1,1500-7,-734-3,-840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08:18.54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0,'0'3371,"0"-3346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08:24.23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0,'0'3238,"0"-3232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08:39.642"/>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0,'70'0,"451"21,-254-9,4 0,-132-1,209-9,-161-4,241 2,-392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08:59.37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0,'2183'0,"-2032"7,165 28,137 8,-214-45,-213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18:38.32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74,'124'2,"133"-5,-235 0,-2-1,1-1,22-8,-26 7,1 1,0 0,0 1,33-2,-35 6,14-1,-1 0,1-2,29-6,-38 5,-3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18:41.32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53,'560'0,"-530"-2,1-1,-1-2,43-11,-43 8,0 1,1 2,43-2,-50 8,-2-1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18:43.98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0,'864'0,"-843"0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18:46.25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2,'48'0,"10"-1,0 2,86 14,-81-7,0-3,122-6,-66-1,33 2,-131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18:49.91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1,'61'-1,"0"3,1 3,113 24,6 7,-134-31,0-3,57-3,-28-1,-30-2,-30-1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18:52.21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0,'866'0,"-843"0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04:17.6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0,'58'22,"116"2,-123-17,1-1,0-3,86-7,-26 2,-58 2,-30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18:54.21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1,'968'0,"-955"0,1 1,0 1,20 5,-13-2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18:55.69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1,'4'0,"6"0,6 0,4 0,3 0,2 0,1 0,1 0,-1 0,-4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04:22.3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0,'34'2,"50"9,13 1,7-8,145 12,-192-8,55 7,148 1,-213-17,-8 2,0-2,-1-2,57-11,70-14,-137 23,1 1,0 2,39 1,-44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04:31.5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1,'0'1,"1"0,0 1,0-1,-1 0,1 1,0-1,0 0,0 0,0 0,0 0,1 0,-1 0,0 0,0 0,1 0,-1-1,0 1,1 0,-1-1,1 0,1 1,41 13,-35-12,34 12,-22-7,1 0,0-1,0-2,0 0,30 1,1280-4,-599-4,-654 3,140 17,-101-5,-95-12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06:34.3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0,'9144'0,"-9121"0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08:08.55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0,'0'29,"0"-29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08:09.86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08:13.031"/>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1,'0'3369,"0"-3345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7T18:08:16.71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10/17/2024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was automatically generated by PowerPoint Copilot based on content found in this document:
https://townofcanandaigua-my.sharepoint.com/personal/jsimpson_townofcanandaigua_org/Documents/Microsoft%20Copilot%20Chat%20Files/Landfill.pdf
AI-generated content may be incorrect.</a:t>
            </a:r>
          </a:p>
        </p:txBody>
      </p:sp>
      <p:sp>
        <p:nvSpPr>
          <p:cNvPr id="4" name="Slide Number Placeholder 3"/>
          <p:cNvSpPr>
            <a:spLocks noGrp="1"/>
          </p:cNvSpPr>
          <p:nvPr>
            <p:ph type="sldNum" sz="quarter" idx="5"/>
          </p:nvPr>
        </p:nvSpPr>
        <p:spPr/>
        <p:txBody>
          <a:bodyPr/>
          <a:lstStyle/>
          <a:p>
            <a:fld id="{77542409-6A04-4DC6-AC3A-D3758287A8F2}" type="slidenum">
              <a:rPr lang="en-US"/>
              <a:t>1</a:t>
            </a:fld>
            <a:endParaRPr lang="en-US"/>
          </a:p>
        </p:txBody>
      </p:sp>
    </p:spTree>
    <p:extLst>
      <p:ext uri="{BB962C8B-B14F-4D97-AF65-F5344CB8AC3E}">
        <p14:creationId xmlns:p14="http://schemas.microsoft.com/office/powerpoint/2010/main" val="32080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landfill has faced odor control challenges, particularly with hydrogen sulfide emissions from degrading gypsum drywall. Recent measures have reduced complaints, but potential issues remain for nearby residents and businesses.
Original Content:
1.    Odor: The landfill has experienced challenges with odor control over the years, particularly with hydrogen sulfide (H2S) emissions from the degradation of gypsum drywall. Although recent measures have reduced the number of odor complaints, the potential for odor issues remains, especially for nearby residents and businesses.
</a:t>
            </a:r>
          </a:p>
        </p:txBody>
      </p:sp>
      <p:sp>
        <p:nvSpPr>
          <p:cNvPr id="4" name="Slide Number Placeholder 3"/>
          <p:cNvSpPr>
            <a:spLocks noGrp="1"/>
          </p:cNvSpPr>
          <p:nvPr>
            <p:ph type="sldNum" sz="quarter" idx="5"/>
          </p:nvPr>
        </p:nvSpPr>
        <p:spPr/>
        <p:txBody>
          <a:bodyPr/>
          <a:lstStyle/>
          <a:p>
            <a:fld id="{77542409-6A04-4DC6-AC3A-D3758287A8F2}" type="slidenum">
              <a:rPr lang="en-US"/>
              <a:t>2</a:t>
            </a:fld>
            <a:endParaRPr lang="en-US"/>
          </a:p>
        </p:txBody>
      </p:sp>
    </p:spTree>
    <p:extLst>
      <p:ext uri="{BB962C8B-B14F-4D97-AF65-F5344CB8AC3E}">
        <p14:creationId xmlns:p14="http://schemas.microsoft.com/office/powerpoint/2010/main" val="204504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landfill continues to accept the same amount of waste, residential household costs will increase by 2.4% to 7.5%, depending on current subscription rates.
Original Content:
1.    Landfill Expansion:
○      100% of Current Fill Rate: If the landfill continues to accept the same amount of waste as it currently does, the cost for residential households will increase by approximately 2.4% to 7.5%, depending on the current subscription rates[1].
</a:t>
            </a:r>
          </a:p>
        </p:txBody>
      </p:sp>
      <p:sp>
        <p:nvSpPr>
          <p:cNvPr id="4" name="Slide Number Placeholder 3"/>
          <p:cNvSpPr>
            <a:spLocks noGrp="1"/>
          </p:cNvSpPr>
          <p:nvPr>
            <p:ph type="sldNum" sz="quarter" idx="5"/>
          </p:nvPr>
        </p:nvSpPr>
        <p:spPr/>
        <p:txBody>
          <a:bodyPr/>
          <a:lstStyle/>
          <a:p>
            <a:fld id="{77542409-6A04-4DC6-AC3A-D3758287A8F2}" type="slidenum">
              <a:rPr lang="en-US"/>
              <a:t>3</a:t>
            </a:fld>
            <a:endParaRPr lang="en-US"/>
          </a:p>
        </p:txBody>
      </p:sp>
    </p:spTree>
    <p:extLst>
      <p:ext uri="{BB962C8B-B14F-4D97-AF65-F5344CB8AC3E}">
        <p14:creationId xmlns:p14="http://schemas.microsoft.com/office/powerpoint/2010/main" val="30719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Reducing waste by half increases costs by 4.4% to 10.1%. Accepting only Ontario County waste raises residential costs by 7.5% to 20.9%. Transferring to Seneca Meadows or High Acres increases costs by 11.1% to 16.4% and 8.4% to 10.1%, respectively. Direct hauling to various sites significantly raises costs.
Original Content:
○    50% of Current Fill Rate: Reducing the amount of waste accepted by half will result in a cost increase of about 4.4% to 10.1%[1].
○    County Waste Only: If the landfill only accepts waste generated within Ontario County, the cost for residential households will increase by approximately 7.5% to
20.9%[1].
2.    Waste Export with Commercial Transfer Station:
○      Transfer to Seneca Meadows: This option will increase costs by about 11.1% to
16.4%[1].
○    Transfer to High Acres: Costs will rise by approximately 8.4% to 10.1%[1].
3.    Waste Export by Direct Haul:
○      Direct Haul to Seneca Meadows: This will increase costs by about 16.4% to
68.2%[1].
○    Direct Haul to High Acres: Costs will rise by approximately 8.1% to 19.4%[1].
○    Direct Haul to Mill Seat: This will result in a cost increase of about 10.1% to
20.9%[1].
</a:t>
            </a:r>
          </a:p>
        </p:txBody>
      </p:sp>
      <p:sp>
        <p:nvSpPr>
          <p:cNvPr id="4" name="Slide Number Placeholder 3"/>
          <p:cNvSpPr>
            <a:spLocks noGrp="1"/>
          </p:cNvSpPr>
          <p:nvPr>
            <p:ph type="sldNum" sz="quarter" idx="5"/>
          </p:nvPr>
        </p:nvSpPr>
        <p:spPr/>
        <p:txBody>
          <a:bodyPr/>
          <a:lstStyle/>
          <a:p>
            <a:fld id="{77542409-6A04-4DC6-AC3A-D3758287A8F2}" type="slidenum">
              <a:rPr lang="en-US"/>
              <a:t>4</a:t>
            </a:fld>
            <a:endParaRPr lang="en-US"/>
          </a:p>
        </p:txBody>
      </p:sp>
    </p:spTree>
    <p:extLst>
      <p:ext uri="{BB962C8B-B14F-4D97-AF65-F5344CB8AC3E}">
        <p14:creationId xmlns:p14="http://schemas.microsoft.com/office/powerpoint/2010/main" val="3541580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explores the potential for expanding the existing landfill either vertically or laterally. Vertical expansion maximizes existing space and is generally less expensive as it doesn't require new land acquisition.
Original Content:
This section examines the potential for expanding the existing landfill vertically or laterally to extend its capacity. Vertical Expansion
Pros:
●      Maximizes Existing Space: Utilizes the current landfill footprint, minimizing land use.
●      Lower Costs: Generally less expensive than lateral expansion as it doesn't require new land acquisition.
</a:t>
            </a:r>
          </a:p>
        </p:txBody>
      </p:sp>
      <p:sp>
        <p:nvSpPr>
          <p:cNvPr id="4" name="Slide Number Placeholder 3"/>
          <p:cNvSpPr>
            <a:spLocks noGrp="1"/>
          </p:cNvSpPr>
          <p:nvPr>
            <p:ph type="sldNum" sz="quarter" idx="5"/>
          </p:nvPr>
        </p:nvSpPr>
        <p:spPr/>
        <p:txBody>
          <a:bodyPr/>
          <a:lstStyle/>
          <a:p>
            <a:fld id="{77542409-6A04-4DC6-AC3A-D3758287A8F2}" type="slidenum">
              <a:rPr lang="en-US"/>
              <a:t>6</a:t>
            </a:fld>
            <a:endParaRPr lang="en-US"/>
          </a:p>
        </p:txBody>
      </p:sp>
    </p:spTree>
    <p:extLst>
      <p:ext uri="{BB962C8B-B14F-4D97-AF65-F5344CB8AC3E}">
        <p14:creationId xmlns:p14="http://schemas.microsoft.com/office/powerpoint/2010/main" val="421298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landfill's continued operation poses environmental challenges and may reduce incentives for recycling and composting. These alternatives are more eco-friendly. Financial impacts on households are detailed in the OntarioCoLandfillReportFINAL09-16-2024.
Original Content:
7.    Waste Diversion: Not closing the landfill may reduce the incentive to develop alternative waste management solutions, such as recycling and composting, which are more environmentally friendly.
Overall, while the landfill provides a necessary waste disposal service, its continued operation poses several environmental challenges that need to be managed carefully to minimize negative impacts on the local community and environment. If you have any more questions or need further details, feel free to ask!
The financial impacts of the landfill alternatives on residential households in Ontario County are detailed in the OntarioCoLandfillReportFINAL09-16-2024. Here are the key points:
</a:t>
            </a:r>
          </a:p>
        </p:txBody>
      </p:sp>
      <p:sp>
        <p:nvSpPr>
          <p:cNvPr id="4" name="Slide Number Placeholder 3"/>
          <p:cNvSpPr>
            <a:spLocks noGrp="1"/>
          </p:cNvSpPr>
          <p:nvPr>
            <p:ph type="sldNum" sz="quarter" idx="5"/>
          </p:nvPr>
        </p:nvSpPr>
        <p:spPr/>
        <p:txBody>
          <a:bodyPr/>
          <a:lstStyle/>
          <a:p>
            <a:fld id="{77542409-6A04-4DC6-AC3A-D3758287A8F2}" type="slidenum">
              <a:rPr lang="en-US"/>
              <a:t>7</a:t>
            </a:fld>
            <a:endParaRPr lang="en-US"/>
          </a:p>
        </p:txBody>
      </p:sp>
    </p:spTree>
    <p:extLst>
      <p:ext uri="{BB962C8B-B14F-4D97-AF65-F5344CB8AC3E}">
        <p14:creationId xmlns:p14="http://schemas.microsoft.com/office/powerpoint/2010/main" val="46610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Waste-to-energy facilities offer several benefits, including converting waste into energy, reducing waste volume, and lowering methane emissions compared to landfilling.
Original Content:
County, including waste-to-energy (WTE) facilities, new landfills, and organics processing facilities. Waste-to-Energy Facility Pros:
●      Energy Recovery: Converts waste into energy, reducing reliance on fossil fuels.
●      Volume Reduction: Significantly reduces the volume of waste needing disposal.
●      Greenhouse Gas Reduction: Can reduce methane emissions compared to landfilling.
</a:t>
            </a:r>
          </a:p>
        </p:txBody>
      </p:sp>
      <p:sp>
        <p:nvSpPr>
          <p:cNvPr id="4" name="Slide Number Placeholder 3"/>
          <p:cNvSpPr>
            <a:spLocks noGrp="1"/>
          </p:cNvSpPr>
          <p:nvPr>
            <p:ph type="sldNum" sz="quarter" idx="5"/>
          </p:nvPr>
        </p:nvSpPr>
        <p:spPr/>
        <p:txBody>
          <a:bodyPr/>
          <a:lstStyle/>
          <a:p>
            <a:fld id="{77542409-6A04-4DC6-AC3A-D3758287A8F2}" type="slidenum">
              <a:rPr lang="en-US"/>
              <a:t>8</a:t>
            </a:fld>
            <a:endParaRPr lang="en-US"/>
          </a:p>
        </p:txBody>
      </p:sp>
    </p:spTree>
    <p:extLst>
      <p:ext uri="{BB962C8B-B14F-4D97-AF65-F5344CB8AC3E}">
        <p14:creationId xmlns:p14="http://schemas.microsoft.com/office/powerpoint/2010/main" val="1227812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landfill development faces public opposition due to health and environmental concerns. However, it provides a long-term waste disposal solution and allows local control over waste management.
Original Content:
●      Public Opposition: Often faces strong community resistance due to perceived health risks and environmental impact. New Landfill Development Pros:
●      Waste Disposal Capacity: Provides a long-term solution for waste disposal.
●      Local Control: Allows the county to manage its waste independently.
</a:t>
            </a:r>
          </a:p>
        </p:txBody>
      </p:sp>
      <p:sp>
        <p:nvSpPr>
          <p:cNvPr id="4" name="Slide Number Placeholder 3"/>
          <p:cNvSpPr>
            <a:spLocks noGrp="1"/>
          </p:cNvSpPr>
          <p:nvPr>
            <p:ph type="sldNum" sz="quarter" idx="5"/>
          </p:nvPr>
        </p:nvSpPr>
        <p:spPr/>
        <p:txBody>
          <a:bodyPr/>
          <a:lstStyle/>
          <a:p>
            <a:fld id="{77542409-6A04-4DC6-AC3A-D3758287A8F2}" type="slidenum">
              <a:rPr lang="en-US"/>
              <a:t>9</a:t>
            </a:fld>
            <a:endParaRPr lang="en-US"/>
          </a:p>
        </p:txBody>
      </p:sp>
    </p:spTree>
    <p:extLst>
      <p:ext uri="{BB962C8B-B14F-4D97-AF65-F5344CB8AC3E}">
        <p14:creationId xmlns:p14="http://schemas.microsoft.com/office/powerpoint/2010/main" val="654468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Organics processing facilities have high costs due to land acquisition, permitting, and construction. They pose potential environmental risks to groundwater and air quality. However, they divert waste from landfills, recover resources by producing compost or biogas, and provide environmental benefits by reducing greenhouse gas emissions and improving soil health.
Original Content:
●      High Costs: Significant expenses for land acquisition, permitting, and construction. ● Environmental Impact: Potential risks to groundwater and air quality. Organics Processing Facilities Pros:
●      Waste Diversion: Reduces the amount of waste sent to landfills.
●      Resource Recovery: Produces valuable compost or biogas.
●      Environmental Benefits: Reduces greenhouse gas emissions and improves soil health.
</a:t>
            </a:r>
          </a:p>
        </p:txBody>
      </p:sp>
      <p:sp>
        <p:nvSpPr>
          <p:cNvPr id="4" name="Slide Number Placeholder 3"/>
          <p:cNvSpPr>
            <a:spLocks noGrp="1"/>
          </p:cNvSpPr>
          <p:nvPr>
            <p:ph type="sldNum" sz="quarter" idx="5"/>
          </p:nvPr>
        </p:nvSpPr>
        <p:spPr/>
        <p:txBody>
          <a:bodyPr/>
          <a:lstStyle/>
          <a:p>
            <a:fld id="{77542409-6A04-4DC6-AC3A-D3758287A8F2}" type="slidenum">
              <a:rPr lang="en-US"/>
              <a:t>10</a:t>
            </a:fld>
            <a:endParaRPr lang="en-US"/>
          </a:p>
        </p:txBody>
      </p:sp>
    </p:spTree>
    <p:extLst>
      <p:ext uri="{BB962C8B-B14F-4D97-AF65-F5344CB8AC3E}">
        <p14:creationId xmlns:p14="http://schemas.microsoft.com/office/powerpoint/2010/main" val="4008196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t>Click to edit Master title style</a:t>
            </a: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a:t>July 22, 2012</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t>Click to edit Master title style</a:t>
            </a:r>
          </a:p>
        </p:txBody>
      </p:sp>
      <p:sp>
        <p:nvSpPr>
          <p:cNvPr id="3" name="Vertical Text Placeholder 2"/>
          <p:cNvSpPr>
            <a:spLocks noGrp="1"/>
          </p:cNvSpPr>
          <p:nvPr>
            <p:ph type="body" orient="vert" idx="1"/>
          </p:nvPr>
        </p:nvSpPr>
        <p:spPr>
          <a:xfrm>
            <a:off x="838200" y="190500"/>
            <a:ext cx="7734300" cy="5986463"/>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a:t>July 22, 2012</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a:t>July 22, 2012</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t>Click to edit Master title style</a:t>
            </a: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t>Click to 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r>
              <a:rPr lang="en-US"/>
              <a:t>July 22, 2012</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r>
              <a:rPr lang="en-US"/>
              <a:t>July 22, 2012</a:t>
            </a:r>
            <a:endParaRPr/>
          </a:p>
        </p:txBody>
      </p:sp>
      <p:sp>
        <p:nvSpPr>
          <p:cNvPr id="8" name="Footer Placeholder 7"/>
          <p:cNvSpPr>
            <a:spLocks noGrp="1"/>
          </p:cNvSpPr>
          <p:nvPr>
            <p:ph type="ftr" sz="quarter" idx="11"/>
          </p:nvPr>
        </p:nvSpPr>
        <p:spPr/>
        <p:txBody>
          <a:bodyPr/>
          <a:lstStyle/>
          <a:p>
            <a:r>
              <a:t>Footer text here</a:t>
            </a: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a:t>July 22, 2012</a:t>
            </a:r>
            <a:endParaRPr/>
          </a:p>
        </p:txBody>
      </p:sp>
      <p:sp>
        <p:nvSpPr>
          <p:cNvPr id="4" name="Footer Placeholder 3"/>
          <p:cNvSpPr>
            <a:spLocks noGrp="1"/>
          </p:cNvSpPr>
          <p:nvPr>
            <p:ph type="ftr" sz="quarter" idx="11"/>
          </p:nvPr>
        </p:nvSpPr>
        <p:spPr/>
        <p:txBody>
          <a:bodyPr/>
          <a:lstStyle/>
          <a:p>
            <a:r>
              <a:t>Footer text here</a:t>
            </a: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22, 2012</a:t>
            </a:r>
            <a:endParaRPr/>
          </a:p>
        </p:txBody>
      </p:sp>
      <p:sp>
        <p:nvSpPr>
          <p:cNvPr id="3" name="Footer Placeholder 2"/>
          <p:cNvSpPr>
            <a:spLocks noGrp="1"/>
          </p:cNvSpPr>
          <p:nvPr>
            <p:ph type="ftr" sz="quarter" idx="11"/>
          </p:nvPr>
        </p:nvSpPr>
        <p:spPr/>
        <p:txBody>
          <a:bodyPr/>
          <a:lstStyle/>
          <a:p>
            <a:r>
              <a:t>Footer text here</a:t>
            </a:r>
          </a:p>
        </p:txBody>
      </p:sp>
      <p:sp>
        <p:nvSpPr>
          <p:cNvPr id="4" name="Slide Number Placeholder 3"/>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t>Click to edit Master title style</a:t>
            </a: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r>
              <a:rPr lang="en-US"/>
              <a:t>July 22, 2012</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t>Click to edit Master title style</a:t>
            </a: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r>
              <a:rPr lang="en-US"/>
              <a:t>July 22, 2012</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lang="en-US"/>
              <a:t>July 22, 2012</a:t>
            </a:r>
            <a:endParaRP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dirty="0"/>
              <a:t>Footer text here</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25.png"/><Relationship Id="rId26" Type="http://schemas.openxmlformats.org/officeDocument/2006/relationships/image" Target="../media/image28.png"/><Relationship Id="rId39" Type="http://schemas.openxmlformats.org/officeDocument/2006/relationships/image" Target="../media/image34.png"/><Relationship Id="rId21" Type="http://schemas.openxmlformats.org/officeDocument/2006/relationships/customXml" Target="../ink/ink11.xml"/><Relationship Id="rId34" Type="http://schemas.openxmlformats.org/officeDocument/2006/relationships/image" Target="../media/image32.png"/><Relationship Id="rId7" Type="http://schemas.openxmlformats.org/officeDocument/2006/relationships/customXml" Target="../ink/ink3.xml"/><Relationship Id="rId2" Type="http://schemas.openxmlformats.org/officeDocument/2006/relationships/image" Target="../media/image17.png"/><Relationship Id="rId16" Type="http://schemas.openxmlformats.org/officeDocument/2006/relationships/image" Target="../media/image24.png"/><Relationship Id="rId20" Type="http://schemas.openxmlformats.org/officeDocument/2006/relationships/customXml" Target="../ink/ink10.xml"/><Relationship Id="rId29" Type="http://schemas.openxmlformats.org/officeDocument/2006/relationships/customXml" Target="../ink/ink15.xml"/><Relationship Id="rId41"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customXml" Target="../ink/ink5.xml"/><Relationship Id="rId24" Type="http://schemas.openxmlformats.org/officeDocument/2006/relationships/image" Target="../media/image27.png"/><Relationship Id="rId32" Type="http://schemas.openxmlformats.org/officeDocument/2006/relationships/image" Target="../media/image31.png"/><Relationship Id="rId37" Type="http://schemas.openxmlformats.org/officeDocument/2006/relationships/customXml" Target="../ink/ink19.xml"/><Relationship Id="rId40" Type="http://schemas.openxmlformats.org/officeDocument/2006/relationships/customXml" Target="../ink/ink21.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2.xml"/><Relationship Id="rId28" Type="http://schemas.openxmlformats.org/officeDocument/2006/relationships/image" Target="../media/image29.png"/><Relationship Id="rId36" Type="http://schemas.openxmlformats.org/officeDocument/2006/relationships/image" Target="../media/image33.png"/><Relationship Id="rId10" Type="http://schemas.openxmlformats.org/officeDocument/2006/relationships/image" Target="../media/image21.png"/><Relationship Id="rId19" Type="http://schemas.openxmlformats.org/officeDocument/2006/relationships/customXml" Target="../ink/ink9.xml"/><Relationship Id="rId31" Type="http://schemas.openxmlformats.org/officeDocument/2006/relationships/customXml" Target="../ink/ink16.xml"/><Relationship Id="rId4" Type="http://schemas.openxmlformats.org/officeDocument/2006/relationships/image" Target="../media/image18.png"/><Relationship Id="rId9" Type="http://schemas.openxmlformats.org/officeDocument/2006/relationships/customXml" Target="../ink/ink4.xml"/><Relationship Id="rId14" Type="http://schemas.openxmlformats.org/officeDocument/2006/relationships/image" Target="../media/image23.png"/><Relationship Id="rId22" Type="http://schemas.openxmlformats.org/officeDocument/2006/relationships/image" Target="../media/image26.png"/><Relationship Id="rId27" Type="http://schemas.openxmlformats.org/officeDocument/2006/relationships/customXml" Target="../ink/ink14.xml"/><Relationship Id="rId30" Type="http://schemas.openxmlformats.org/officeDocument/2006/relationships/image" Target="../media/image30.png"/><Relationship Id="rId35" Type="http://schemas.openxmlformats.org/officeDocument/2006/relationships/customXml" Target="../ink/ink18.xml"/><Relationship Id="rId8" Type="http://schemas.openxmlformats.org/officeDocument/2006/relationships/image" Target="../media/image20.png"/><Relationship Id="rId3" Type="http://schemas.openxmlformats.org/officeDocument/2006/relationships/customXml" Target="../ink/ink1.xml"/><Relationship Id="rId12" Type="http://schemas.openxmlformats.org/officeDocument/2006/relationships/image" Target="../media/image22.png"/><Relationship Id="rId17" Type="http://schemas.openxmlformats.org/officeDocument/2006/relationships/customXml" Target="../ink/ink8.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customXml" Target="../ink/ink20.xml"/></Relationships>
</file>

<file path=ppt/slides/_rels/slide12.xml.rels><?xml version="1.0" encoding="UTF-8" standalone="yes"?>
<Relationships xmlns="http://schemas.openxmlformats.org/package/2006/relationships"><Relationship Id="rId3" Type="http://schemas.openxmlformats.org/officeDocument/2006/relationships/hyperlink" Target="mailto:jsimpson@townofcanandaigua.org" TargetMode="External"/><Relationship Id="rId2" Type="http://schemas.openxmlformats.org/officeDocument/2006/relationships/hyperlink" Target="http://www.townofcanandaigua.org/post_detail.asp?id=1064"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RAXbohaBGt8?feature=oembed"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7D77-5425-78C8-5F33-BC4DB53B161F}"/>
              </a:ext>
            </a:extLst>
          </p:cNvPr>
          <p:cNvSpPr>
            <a:spLocks noGrp="1"/>
          </p:cNvSpPr>
          <p:nvPr>
            <p:ph type="title"/>
          </p:nvPr>
        </p:nvSpPr>
        <p:spPr>
          <a:xfrm>
            <a:off x="1751777" y="2263913"/>
            <a:ext cx="6949440" cy="1082791"/>
          </a:xfrm>
        </p:spPr>
        <p:txBody>
          <a:bodyPr anchor="b">
            <a:normAutofit/>
          </a:bodyPr>
          <a:lstStyle/>
          <a:p>
            <a:pPr>
              <a:lnSpc>
                <a:spcPct val="90000"/>
              </a:lnSpc>
            </a:pPr>
            <a:r>
              <a:rPr lang="en-US" sz="5100" dirty="0"/>
              <a:t>Ontario County Landfill</a:t>
            </a:r>
          </a:p>
        </p:txBody>
      </p:sp>
      <p:sp>
        <p:nvSpPr>
          <p:cNvPr id="7" name="Text Placeholder 2">
            <a:extLst>
              <a:ext uri="{FF2B5EF4-FFF2-40B4-BE49-F238E27FC236}">
                <a16:creationId xmlns:a16="http://schemas.microsoft.com/office/drawing/2014/main" id="{102B82B8-520B-C725-2A6D-4E6F5363D700}"/>
              </a:ext>
            </a:extLst>
          </p:cNvPr>
          <p:cNvSpPr>
            <a:spLocks noGrp="1"/>
          </p:cNvSpPr>
          <p:nvPr>
            <p:ph type="body" idx="1"/>
          </p:nvPr>
        </p:nvSpPr>
        <p:spPr>
          <a:xfrm>
            <a:off x="2139985" y="3727973"/>
            <a:ext cx="6173023" cy="724758"/>
          </a:xfrm>
        </p:spPr>
        <p:txBody>
          <a:bodyPr>
            <a:normAutofit/>
          </a:bodyPr>
          <a:lstStyle/>
          <a:p>
            <a:r>
              <a:rPr lang="en-US" sz="2000" dirty="0">
                <a:solidFill>
                  <a:schemeClr val="tx1"/>
                </a:solidFill>
              </a:rPr>
              <a:t>Do we keep it open as is, modify operations, or close it completely?</a:t>
            </a:r>
          </a:p>
          <a:p>
            <a:endParaRPr lang="en-US" sz="2000" dirty="0">
              <a:solidFill>
                <a:schemeClr val="tx1"/>
              </a:solidFill>
            </a:endParaRPr>
          </a:p>
          <a:p>
            <a:endParaRPr lang="en-US" sz="2000" dirty="0">
              <a:solidFill>
                <a:schemeClr val="tx1"/>
              </a:solidFill>
            </a:endParaRPr>
          </a:p>
          <a:p>
            <a:endParaRPr lang="en-US" dirty="0">
              <a:solidFill>
                <a:schemeClr val="tx1"/>
              </a:solidFill>
            </a:endParaRPr>
          </a:p>
          <a:p>
            <a:endParaRPr lang="en-US" dirty="0"/>
          </a:p>
        </p:txBody>
      </p:sp>
    </p:spTree>
    <p:extLst>
      <p:ext uri="{BB962C8B-B14F-4D97-AF65-F5344CB8AC3E}">
        <p14:creationId xmlns:p14="http://schemas.microsoft.com/office/powerpoint/2010/main" val="300683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516F-F368-28C8-6C65-B79C6FB90AD1}"/>
              </a:ext>
            </a:extLst>
          </p:cNvPr>
          <p:cNvSpPr>
            <a:spLocks noGrp="1"/>
          </p:cNvSpPr>
          <p:nvPr>
            <p:ph type="title"/>
          </p:nvPr>
        </p:nvSpPr>
        <p:spPr>
          <a:xfrm>
            <a:off x="687650" y="462698"/>
            <a:ext cx="3866061" cy="417237"/>
          </a:xfrm>
        </p:spPr>
        <p:txBody>
          <a:bodyPr anchor="b">
            <a:noAutofit/>
          </a:bodyPr>
          <a:lstStyle/>
          <a:p>
            <a:r>
              <a:rPr lang="en-US" sz="2200" dirty="0"/>
              <a:t>Organics Processing Facilities</a:t>
            </a:r>
          </a:p>
        </p:txBody>
      </p:sp>
      <p:sp>
        <p:nvSpPr>
          <p:cNvPr id="3" name="Content Placeholder 2">
            <a:extLst>
              <a:ext uri="{FF2B5EF4-FFF2-40B4-BE49-F238E27FC236}">
                <a16:creationId xmlns:a16="http://schemas.microsoft.com/office/drawing/2014/main" id="{C6613B2A-3844-4579-9F7B-802E142A4DE0}"/>
              </a:ext>
            </a:extLst>
          </p:cNvPr>
          <p:cNvSpPr>
            <a:spLocks noGrp="1"/>
          </p:cNvSpPr>
          <p:nvPr>
            <p:ph idx="1"/>
          </p:nvPr>
        </p:nvSpPr>
        <p:spPr>
          <a:xfrm>
            <a:off x="568779" y="1282537"/>
            <a:ext cx="4685973" cy="4620682"/>
          </a:xfrm>
        </p:spPr>
        <p:txBody>
          <a:bodyPr>
            <a:normAutofit fontScale="92500" lnSpcReduction="20000"/>
          </a:bodyPr>
          <a:lstStyle/>
          <a:p>
            <a:pPr marL="0" indent="0">
              <a:buNone/>
            </a:pPr>
            <a:r>
              <a:rPr lang="en-US" sz="1500" dirty="0"/>
              <a:t>Pros</a:t>
            </a:r>
          </a:p>
          <a:p>
            <a:pPr lvl="1"/>
            <a:r>
              <a:rPr lang="en-US" sz="1500" dirty="0"/>
              <a:t>Reduces the amount of waste sent to landfills</a:t>
            </a:r>
          </a:p>
          <a:p>
            <a:pPr lvl="1"/>
            <a:r>
              <a:rPr lang="en-US" sz="1500" dirty="0"/>
              <a:t>Produces valuable compost or biogas</a:t>
            </a:r>
          </a:p>
          <a:p>
            <a:pPr lvl="1"/>
            <a:r>
              <a:rPr lang="en-US" sz="1500" dirty="0"/>
              <a:t>Reduces greenhouse gas emissions and improves soil health</a:t>
            </a:r>
          </a:p>
          <a:p>
            <a:pPr lvl="1"/>
            <a:r>
              <a:rPr lang="en-US" sz="1500" dirty="0"/>
              <a:t>Potential Revenue</a:t>
            </a:r>
          </a:p>
          <a:p>
            <a:pPr lvl="2"/>
            <a:r>
              <a:rPr lang="en-US" sz="1300" dirty="0"/>
              <a:t>Potential revenue from sale of compost or biogas</a:t>
            </a:r>
          </a:p>
          <a:p>
            <a:pPr lvl="2"/>
            <a:endParaRPr lang="en-US" sz="1300" dirty="0"/>
          </a:p>
          <a:p>
            <a:pPr lvl="1"/>
            <a:endParaRPr lang="en-US" sz="1500" dirty="0"/>
          </a:p>
          <a:p>
            <a:r>
              <a:rPr lang="en-US" sz="1500" dirty="0"/>
              <a:t>Cons</a:t>
            </a:r>
          </a:p>
          <a:p>
            <a:pPr lvl="1"/>
            <a:r>
              <a:rPr lang="en-US" sz="1500" dirty="0"/>
              <a:t>Collection and Processing Costs</a:t>
            </a:r>
          </a:p>
          <a:p>
            <a:pPr lvl="1"/>
            <a:r>
              <a:rPr lang="en-US" sz="1500" dirty="0"/>
              <a:t>Requires investment in infrastructure and collection systems</a:t>
            </a:r>
          </a:p>
          <a:p>
            <a:pPr lvl="2"/>
            <a:r>
              <a:rPr lang="en-US" sz="1300" dirty="0"/>
              <a:t>Development of a centralized anaerobic digester estimated at $10 million for a 10,000 ton/year facility</a:t>
            </a:r>
          </a:p>
          <a:p>
            <a:pPr lvl="2"/>
            <a:r>
              <a:rPr lang="en-US" sz="1300" dirty="0"/>
              <a:t>Annual operating costs projected to be around $1 million to $2 million</a:t>
            </a:r>
          </a:p>
          <a:p>
            <a:pPr lvl="2"/>
            <a:endParaRPr lang="en-US" sz="1300" dirty="0"/>
          </a:p>
          <a:p>
            <a:pPr lvl="2"/>
            <a:endParaRPr lang="en-US" sz="1300" dirty="0"/>
          </a:p>
          <a:p>
            <a:pPr lvl="1"/>
            <a:r>
              <a:rPr lang="en-US" sz="1500" dirty="0"/>
              <a:t>Needs a market for the end products (compost or biogas)</a:t>
            </a:r>
          </a:p>
          <a:p>
            <a:pPr lvl="1"/>
            <a:r>
              <a:rPr lang="en-US" sz="1500" dirty="0"/>
              <a:t>Managing contamination and ensuring consistent feedstock quality</a:t>
            </a:r>
          </a:p>
          <a:p>
            <a:pPr lvl="1"/>
            <a:endParaRPr lang="en-US" sz="1500" dirty="0"/>
          </a:p>
          <a:p>
            <a:pPr lvl="1"/>
            <a:endParaRPr lang="en-US" sz="1500" dirty="0"/>
          </a:p>
        </p:txBody>
      </p:sp>
      <p:pic>
        <p:nvPicPr>
          <p:cNvPr id="6" name="Picture 5">
            <a:extLst>
              <a:ext uri="{FF2B5EF4-FFF2-40B4-BE49-F238E27FC236}">
                <a16:creationId xmlns:a16="http://schemas.microsoft.com/office/drawing/2014/main" id="{8B7AA1A2-CBE5-2B02-C9E0-E4EE6090E5F0}"/>
              </a:ext>
            </a:extLst>
          </p:cNvPr>
          <p:cNvPicPr>
            <a:picLocks noChangeAspect="1"/>
          </p:cNvPicPr>
          <p:nvPr/>
        </p:nvPicPr>
        <p:blipFill>
          <a:blip r:embed="rId3"/>
          <a:stretch>
            <a:fillRect/>
          </a:stretch>
        </p:blipFill>
        <p:spPr>
          <a:xfrm>
            <a:off x="6096000" y="1161288"/>
            <a:ext cx="5526509" cy="4352544"/>
          </a:xfrm>
          <a:prstGeom prst="rect">
            <a:avLst/>
          </a:prstGeom>
        </p:spPr>
      </p:pic>
    </p:spTree>
    <p:extLst>
      <p:ext uri="{BB962C8B-B14F-4D97-AF65-F5344CB8AC3E}">
        <p14:creationId xmlns:p14="http://schemas.microsoft.com/office/powerpoint/2010/main" val="311676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6C29-CFD6-F3DE-CF13-946BE31C2BE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3205FFD-BA10-0FF0-8B66-2C6C998B032C}"/>
              </a:ext>
            </a:extLst>
          </p:cNvPr>
          <p:cNvPicPr>
            <a:picLocks noGrp="1" noChangeAspect="1"/>
          </p:cNvPicPr>
          <p:nvPr>
            <p:ph idx="1"/>
          </p:nvPr>
        </p:nvPicPr>
        <p:blipFill>
          <a:blip r:embed="rId2"/>
          <a:stretch>
            <a:fillRect/>
          </a:stretch>
        </p:blipFill>
        <p:spPr>
          <a:xfrm>
            <a:off x="1342358" y="0"/>
            <a:ext cx="9507283" cy="7346538"/>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53A54B3A-4CF7-442F-0E8D-D03B44457DAF}"/>
                  </a:ext>
                </a:extLst>
              </p14:cNvPr>
              <p14:cNvContentPartPr/>
              <p14:nvPr/>
            </p14:nvContentPartPr>
            <p14:xfrm>
              <a:off x="1480852" y="685440"/>
              <a:ext cx="2196000" cy="11160"/>
            </p14:xfrm>
          </p:contentPart>
        </mc:Choice>
        <mc:Fallback>
          <p:pic>
            <p:nvPicPr>
              <p:cNvPr id="5" name="Ink 4">
                <a:extLst>
                  <a:ext uri="{FF2B5EF4-FFF2-40B4-BE49-F238E27FC236}">
                    <a16:creationId xmlns:a16="http://schemas.microsoft.com/office/drawing/2014/main" id="{53A54B3A-4CF7-442F-0E8D-D03B44457DAF}"/>
                  </a:ext>
                </a:extLst>
              </p:cNvPr>
              <p:cNvPicPr/>
              <p:nvPr/>
            </p:nvPicPr>
            <p:blipFill>
              <a:blip r:embed="rId4"/>
              <a:stretch>
                <a:fillRect/>
              </a:stretch>
            </p:blipFill>
            <p:spPr>
              <a:xfrm>
                <a:off x="1426852" y="577800"/>
                <a:ext cx="23036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B8F106EA-5806-BE10-D119-AF236E7C5C5D}"/>
                  </a:ext>
                </a:extLst>
              </p14:cNvPr>
              <p14:cNvContentPartPr/>
              <p14:nvPr/>
            </p14:nvContentPartPr>
            <p14:xfrm>
              <a:off x="4502551" y="2653560"/>
              <a:ext cx="257760" cy="22320"/>
            </p14:xfrm>
          </p:contentPart>
        </mc:Choice>
        <mc:Fallback>
          <p:pic>
            <p:nvPicPr>
              <p:cNvPr id="6" name="Ink 5">
                <a:extLst>
                  <a:ext uri="{FF2B5EF4-FFF2-40B4-BE49-F238E27FC236}">
                    <a16:creationId xmlns:a16="http://schemas.microsoft.com/office/drawing/2014/main" id="{B8F106EA-5806-BE10-D119-AF236E7C5C5D}"/>
                  </a:ext>
                </a:extLst>
              </p:cNvPr>
              <p:cNvPicPr/>
              <p:nvPr/>
            </p:nvPicPr>
            <p:blipFill>
              <a:blip r:embed="rId6"/>
              <a:stretch>
                <a:fillRect/>
              </a:stretch>
            </p:blipFill>
            <p:spPr>
              <a:xfrm>
                <a:off x="4448551" y="2545560"/>
                <a:ext cx="3654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2167042A-F185-E53D-AC12-AE3A934CA6C9}"/>
                  </a:ext>
                </a:extLst>
              </p14:cNvPr>
              <p14:cNvContentPartPr/>
              <p14:nvPr/>
            </p14:nvContentPartPr>
            <p14:xfrm>
              <a:off x="1540471" y="2454840"/>
              <a:ext cx="575280" cy="30600"/>
            </p14:xfrm>
          </p:contentPart>
        </mc:Choice>
        <mc:Fallback>
          <p:pic>
            <p:nvPicPr>
              <p:cNvPr id="7" name="Ink 6">
                <a:extLst>
                  <a:ext uri="{FF2B5EF4-FFF2-40B4-BE49-F238E27FC236}">
                    <a16:creationId xmlns:a16="http://schemas.microsoft.com/office/drawing/2014/main" id="{2167042A-F185-E53D-AC12-AE3A934CA6C9}"/>
                  </a:ext>
                </a:extLst>
              </p:cNvPr>
              <p:cNvPicPr/>
              <p:nvPr/>
            </p:nvPicPr>
            <p:blipFill>
              <a:blip r:embed="rId8"/>
              <a:stretch>
                <a:fillRect/>
              </a:stretch>
            </p:blipFill>
            <p:spPr>
              <a:xfrm>
                <a:off x="1486471" y="2346840"/>
                <a:ext cx="6829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39222862-F5AA-D3C1-E7F3-0187132BEB47}"/>
                  </a:ext>
                </a:extLst>
              </p14:cNvPr>
              <p14:cNvContentPartPr/>
              <p14:nvPr/>
            </p14:nvContentPartPr>
            <p14:xfrm>
              <a:off x="3229951" y="2603880"/>
              <a:ext cx="1004040" cy="40680"/>
            </p14:xfrm>
          </p:contentPart>
        </mc:Choice>
        <mc:Fallback>
          <p:pic>
            <p:nvPicPr>
              <p:cNvPr id="9" name="Ink 8">
                <a:extLst>
                  <a:ext uri="{FF2B5EF4-FFF2-40B4-BE49-F238E27FC236}">
                    <a16:creationId xmlns:a16="http://schemas.microsoft.com/office/drawing/2014/main" id="{39222862-F5AA-D3C1-E7F3-0187132BEB47}"/>
                  </a:ext>
                </a:extLst>
              </p:cNvPr>
              <p:cNvPicPr/>
              <p:nvPr/>
            </p:nvPicPr>
            <p:blipFill>
              <a:blip r:embed="rId10"/>
              <a:stretch>
                <a:fillRect/>
              </a:stretch>
            </p:blipFill>
            <p:spPr>
              <a:xfrm>
                <a:off x="3176311" y="2496240"/>
                <a:ext cx="11116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Ink 12">
                <a:extLst>
                  <a:ext uri="{FF2B5EF4-FFF2-40B4-BE49-F238E27FC236}">
                    <a16:creationId xmlns:a16="http://schemas.microsoft.com/office/drawing/2014/main" id="{A9E8411F-1812-A827-F847-115EED6BBBA8}"/>
                  </a:ext>
                </a:extLst>
              </p14:cNvPr>
              <p14:cNvContentPartPr/>
              <p14:nvPr/>
            </p14:nvContentPartPr>
            <p14:xfrm>
              <a:off x="1490791" y="4560840"/>
              <a:ext cx="3300480" cy="360"/>
            </p14:xfrm>
          </p:contentPart>
        </mc:Choice>
        <mc:Fallback>
          <p:pic>
            <p:nvPicPr>
              <p:cNvPr id="13" name="Ink 12">
                <a:extLst>
                  <a:ext uri="{FF2B5EF4-FFF2-40B4-BE49-F238E27FC236}">
                    <a16:creationId xmlns:a16="http://schemas.microsoft.com/office/drawing/2014/main" id="{A9E8411F-1812-A827-F847-115EED6BBBA8}"/>
                  </a:ext>
                </a:extLst>
              </p:cNvPr>
              <p:cNvPicPr/>
              <p:nvPr/>
            </p:nvPicPr>
            <p:blipFill>
              <a:blip r:embed="rId12"/>
              <a:stretch>
                <a:fillRect/>
              </a:stretch>
            </p:blipFill>
            <p:spPr>
              <a:xfrm>
                <a:off x="1436791" y="4452840"/>
                <a:ext cx="3408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Ink 13">
                <a:extLst>
                  <a:ext uri="{FF2B5EF4-FFF2-40B4-BE49-F238E27FC236}">
                    <a16:creationId xmlns:a16="http://schemas.microsoft.com/office/drawing/2014/main" id="{75194D8F-C83B-B5AC-2696-689C932AEE13}"/>
                  </a:ext>
                </a:extLst>
              </p14:cNvPr>
              <p14:cNvContentPartPr/>
              <p14:nvPr/>
            </p14:nvContentPartPr>
            <p14:xfrm>
              <a:off x="4530991" y="4800506"/>
              <a:ext cx="360" cy="10440"/>
            </p14:xfrm>
          </p:contentPart>
        </mc:Choice>
        <mc:Fallback>
          <p:pic>
            <p:nvPicPr>
              <p:cNvPr id="14" name="Ink 13">
                <a:extLst>
                  <a:ext uri="{FF2B5EF4-FFF2-40B4-BE49-F238E27FC236}">
                    <a16:creationId xmlns:a16="http://schemas.microsoft.com/office/drawing/2014/main" id="{75194D8F-C83B-B5AC-2696-689C932AEE13}"/>
                  </a:ext>
                </a:extLst>
              </p:cNvPr>
              <p:cNvPicPr/>
              <p:nvPr/>
            </p:nvPicPr>
            <p:blipFill>
              <a:blip r:embed="rId14"/>
              <a:stretch>
                <a:fillRect/>
              </a:stretch>
            </p:blipFill>
            <p:spPr>
              <a:xfrm>
                <a:off x="4476991" y="4692506"/>
                <a:ext cx="1080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Ink 14">
                <a:extLst>
                  <a:ext uri="{FF2B5EF4-FFF2-40B4-BE49-F238E27FC236}">
                    <a16:creationId xmlns:a16="http://schemas.microsoft.com/office/drawing/2014/main" id="{952DBA18-849F-10D0-3AD0-49A9CC66AFC5}"/>
                  </a:ext>
                </a:extLst>
              </p14:cNvPr>
              <p14:cNvContentPartPr/>
              <p14:nvPr/>
            </p14:nvContentPartPr>
            <p14:xfrm>
              <a:off x="4530991" y="4820306"/>
              <a:ext cx="360" cy="360"/>
            </p14:xfrm>
          </p:contentPart>
        </mc:Choice>
        <mc:Fallback>
          <p:pic>
            <p:nvPicPr>
              <p:cNvPr id="15" name="Ink 14">
                <a:extLst>
                  <a:ext uri="{FF2B5EF4-FFF2-40B4-BE49-F238E27FC236}">
                    <a16:creationId xmlns:a16="http://schemas.microsoft.com/office/drawing/2014/main" id="{952DBA18-849F-10D0-3AD0-49A9CC66AFC5}"/>
                  </a:ext>
                </a:extLst>
              </p:cNvPr>
              <p:cNvPicPr/>
              <p:nvPr/>
            </p:nvPicPr>
            <p:blipFill>
              <a:blip r:embed="rId16"/>
              <a:stretch>
                <a:fillRect/>
              </a:stretch>
            </p:blipFill>
            <p:spPr>
              <a:xfrm>
                <a:off x="4476991" y="4712666"/>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F3FD59A6-8CE6-23CA-125F-5B46885FD471}"/>
                  </a:ext>
                </a:extLst>
              </p14:cNvPr>
              <p14:cNvContentPartPr/>
              <p14:nvPr/>
            </p14:nvContentPartPr>
            <p14:xfrm>
              <a:off x="4530991" y="4820306"/>
              <a:ext cx="360" cy="1221840"/>
            </p14:xfrm>
          </p:contentPart>
        </mc:Choice>
        <mc:Fallback>
          <p:pic>
            <p:nvPicPr>
              <p:cNvPr id="16" name="Ink 15">
                <a:extLst>
                  <a:ext uri="{FF2B5EF4-FFF2-40B4-BE49-F238E27FC236}">
                    <a16:creationId xmlns:a16="http://schemas.microsoft.com/office/drawing/2014/main" id="{F3FD59A6-8CE6-23CA-125F-5B46885FD471}"/>
                  </a:ext>
                </a:extLst>
              </p:cNvPr>
              <p:cNvPicPr/>
              <p:nvPr/>
            </p:nvPicPr>
            <p:blipFill>
              <a:blip r:embed="rId18"/>
              <a:stretch>
                <a:fillRect/>
              </a:stretch>
            </p:blipFill>
            <p:spPr>
              <a:xfrm>
                <a:off x="4476991" y="4712666"/>
                <a:ext cx="108000" cy="1437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Ink 16">
                <a:extLst>
                  <a:ext uri="{FF2B5EF4-FFF2-40B4-BE49-F238E27FC236}">
                    <a16:creationId xmlns:a16="http://schemas.microsoft.com/office/drawing/2014/main" id="{C3FC1631-FADC-1330-A971-2F5CE4023F82}"/>
                  </a:ext>
                </a:extLst>
              </p14:cNvPr>
              <p14:cNvContentPartPr/>
              <p14:nvPr/>
            </p14:nvContentPartPr>
            <p14:xfrm>
              <a:off x="4610551" y="4800506"/>
              <a:ext cx="360" cy="360"/>
            </p14:xfrm>
          </p:contentPart>
        </mc:Choice>
        <mc:Fallback>
          <p:pic>
            <p:nvPicPr>
              <p:cNvPr id="17" name="Ink 16">
                <a:extLst>
                  <a:ext uri="{FF2B5EF4-FFF2-40B4-BE49-F238E27FC236}">
                    <a16:creationId xmlns:a16="http://schemas.microsoft.com/office/drawing/2014/main" id="{C3FC1631-FADC-1330-A971-2F5CE4023F82}"/>
                  </a:ext>
                </a:extLst>
              </p:cNvPr>
              <p:cNvPicPr/>
              <p:nvPr/>
            </p:nvPicPr>
            <p:blipFill>
              <a:blip r:embed="rId16"/>
              <a:stretch>
                <a:fillRect/>
              </a:stretch>
            </p:blipFill>
            <p:spPr>
              <a:xfrm>
                <a:off x="4556551" y="4692506"/>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85DAFA0E-F521-CDA1-934A-746993280C84}"/>
                  </a:ext>
                </a:extLst>
              </p14:cNvPr>
              <p14:cNvContentPartPr/>
              <p14:nvPr/>
            </p14:nvContentPartPr>
            <p14:xfrm>
              <a:off x="4610551" y="4800506"/>
              <a:ext cx="360" cy="1222560"/>
            </p14:xfrm>
          </p:contentPart>
        </mc:Choice>
        <mc:Fallback>
          <p:pic>
            <p:nvPicPr>
              <p:cNvPr id="18" name="Ink 17">
                <a:extLst>
                  <a:ext uri="{FF2B5EF4-FFF2-40B4-BE49-F238E27FC236}">
                    <a16:creationId xmlns:a16="http://schemas.microsoft.com/office/drawing/2014/main" id="{85DAFA0E-F521-CDA1-934A-746993280C84}"/>
                  </a:ext>
                </a:extLst>
              </p:cNvPr>
              <p:cNvPicPr/>
              <p:nvPr/>
            </p:nvPicPr>
            <p:blipFill>
              <a:blip r:embed="rId18"/>
              <a:stretch>
                <a:fillRect/>
              </a:stretch>
            </p:blipFill>
            <p:spPr>
              <a:xfrm>
                <a:off x="4556551" y="4692506"/>
                <a:ext cx="108000" cy="1438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Ink 18">
                <a:extLst>
                  <a:ext uri="{FF2B5EF4-FFF2-40B4-BE49-F238E27FC236}">
                    <a16:creationId xmlns:a16="http://schemas.microsoft.com/office/drawing/2014/main" id="{C37112DD-9BF3-E705-74FC-9FA281BD17AE}"/>
                  </a:ext>
                </a:extLst>
              </p14:cNvPr>
              <p14:cNvContentPartPr/>
              <p14:nvPr/>
            </p14:nvContentPartPr>
            <p14:xfrm>
              <a:off x="4709911" y="4800506"/>
              <a:ext cx="360" cy="1167840"/>
            </p14:xfrm>
          </p:contentPart>
        </mc:Choice>
        <mc:Fallback>
          <p:pic>
            <p:nvPicPr>
              <p:cNvPr id="19" name="Ink 18">
                <a:extLst>
                  <a:ext uri="{FF2B5EF4-FFF2-40B4-BE49-F238E27FC236}">
                    <a16:creationId xmlns:a16="http://schemas.microsoft.com/office/drawing/2014/main" id="{C37112DD-9BF3-E705-74FC-9FA281BD17AE}"/>
                  </a:ext>
                </a:extLst>
              </p:cNvPr>
              <p:cNvPicPr/>
              <p:nvPr/>
            </p:nvPicPr>
            <p:blipFill>
              <a:blip r:embed="rId22"/>
              <a:stretch>
                <a:fillRect/>
              </a:stretch>
            </p:blipFill>
            <p:spPr>
              <a:xfrm>
                <a:off x="4655911" y="4692506"/>
                <a:ext cx="108000" cy="1383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Ink 19">
                <a:extLst>
                  <a:ext uri="{FF2B5EF4-FFF2-40B4-BE49-F238E27FC236}">
                    <a16:creationId xmlns:a16="http://schemas.microsoft.com/office/drawing/2014/main" id="{D3568C16-8188-A60F-8CAB-38FA993E0886}"/>
                  </a:ext>
                </a:extLst>
              </p14:cNvPr>
              <p14:cNvContentPartPr/>
              <p14:nvPr/>
            </p14:nvContentPartPr>
            <p14:xfrm>
              <a:off x="3567991" y="3995546"/>
              <a:ext cx="816480" cy="21240"/>
            </p14:xfrm>
          </p:contentPart>
        </mc:Choice>
        <mc:Fallback>
          <p:pic>
            <p:nvPicPr>
              <p:cNvPr id="20" name="Ink 19">
                <a:extLst>
                  <a:ext uri="{FF2B5EF4-FFF2-40B4-BE49-F238E27FC236}">
                    <a16:creationId xmlns:a16="http://schemas.microsoft.com/office/drawing/2014/main" id="{D3568C16-8188-A60F-8CAB-38FA993E0886}"/>
                  </a:ext>
                </a:extLst>
              </p:cNvPr>
              <p:cNvPicPr/>
              <p:nvPr/>
            </p:nvPicPr>
            <p:blipFill>
              <a:blip r:embed="rId24"/>
              <a:stretch>
                <a:fillRect/>
              </a:stretch>
            </p:blipFill>
            <p:spPr>
              <a:xfrm>
                <a:off x="3514351" y="3887546"/>
                <a:ext cx="9241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Ink 20">
                <a:extLst>
                  <a:ext uri="{FF2B5EF4-FFF2-40B4-BE49-F238E27FC236}">
                    <a16:creationId xmlns:a16="http://schemas.microsoft.com/office/drawing/2014/main" id="{12B82FFD-BB19-F588-550A-7E7C6DD53FF7}"/>
                  </a:ext>
                </a:extLst>
              </p14:cNvPr>
              <p14:cNvContentPartPr/>
              <p14:nvPr/>
            </p14:nvContentPartPr>
            <p14:xfrm>
              <a:off x="5983231" y="3975746"/>
              <a:ext cx="1212480" cy="30960"/>
            </p14:xfrm>
          </p:contentPart>
        </mc:Choice>
        <mc:Fallback>
          <p:pic>
            <p:nvPicPr>
              <p:cNvPr id="21" name="Ink 20">
                <a:extLst>
                  <a:ext uri="{FF2B5EF4-FFF2-40B4-BE49-F238E27FC236}">
                    <a16:creationId xmlns:a16="http://schemas.microsoft.com/office/drawing/2014/main" id="{12B82FFD-BB19-F588-550A-7E7C6DD53FF7}"/>
                  </a:ext>
                </a:extLst>
              </p:cNvPr>
              <p:cNvPicPr/>
              <p:nvPr/>
            </p:nvPicPr>
            <p:blipFill>
              <a:blip r:embed="rId26"/>
              <a:stretch>
                <a:fillRect/>
              </a:stretch>
            </p:blipFill>
            <p:spPr>
              <a:xfrm>
                <a:off x="5929231" y="3867746"/>
                <a:ext cx="1320120" cy="246600"/>
              </a:xfrm>
              <a:prstGeom prst="rect">
                <a:avLst/>
              </a:prstGeom>
            </p:spPr>
          </p:pic>
        </mc:Fallback>
      </mc:AlternateContent>
      <p:sp>
        <p:nvSpPr>
          <p:cNvPr id="22" name="TextBox 21">
            <a:extLst>
              <a:ext uri="{FF2B5EF4-FFF2-40B4-BE49-F238E27FC236}">
                <a16:creationId xmlns:a16="http://schemas.microsoft.com/office/drawing/2014/main" id="{028C44FB-265A-301D-9E76-A301456FEF70}"/>
              </a:ext>
            </a:extLst>
          </p:cNvPr>
          <p:cNvSpPr txBox="1"/>
          <p:nvPr/>
        </p:nvSpPr>
        <p:spPr>
          <a:xfrm>
            <a:off x="9061704" y="305536"/>
            <a:ext cx="2487168" cy="738664"/>
          </a:xfrm>
          <a:prstGeom prst="rect">
            <a:avLst/>
          </a:prstGeom>
          <a:noFill/>
        </p:spPr>
        <p:txBody>
          <a:bodyPr wrap="square" rtlCol="0">
            <a:spAutoFit/>
          </a:bodyPr>
          <a:lstStyle/>
          <a:p>
            <a:r>
              <a:rPr lang="en-US" sz="1400" dirty="0"/>
              <a:t>The Town of Canandaigua has one of the busiest transfer stations in the county.  </a:t>
            </a:r>
          </a:p>
        </p:txBody>
      </p:sp>
      <p:cxnSp>
        <p:nvCxnSpPr>
          <p:cNvPr id="24" name="Straight Arrow Connector 23">
            <a:extLst>
              <a:ext uri="{FF2B5EF4-FFF2-40B4-BE49-F238E27FC236}">
                <a16:creationId xmlns:a16="http://schemas.microsoft.com/office/drawing/2014/main" id="{48707432-F1B6-65DD-D5DB-649236EB91CF}"/>
              </a:ext>
            </a:extLst>
          </p:cNvPr>
          <p:cNvCxnSpPr/>
          <p:nvPr/>
        </p:nvCxnSpPr>
        <p:spPr>
          <a:xfrm flipH="1">
            <a:off x="6894576" y="685440"/>
            <a:ext cx="2020824" cy="338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405959-BF1B-FE98-3C09-2723C2146A89}"/>
              </a:ext>
            </a:extLst>
          </p:cNvPr>
          <p:cNvSpPr txBox="1"/>
          <p:nvPr/>
        </p:nvSpPr>
        <p:spPr>
          <a:xfrm>
            <a:off x="9061704" y="1234440"/>
            <a:ext cx="2350008" cy="954107"/>
          </a:xfrm>
          <a:prstGeom prst="rect">
            <a:avLst/>
          </a:prstGeom>
          <a:noFill/>
        </p:spPr>
        <p:txBody>
          <a:bodyPr wrap="square" rtlCol="0">
            <a:spAutoFit/>
          </a:bodyPr>
          <a:lstStyle/>
          <a:p>
            <a:r>
              <a:rPr lang="en-US" sz="1400" dirty="0"/>
              <a:t>We have the largest recycling and food waste diversion numbers in the county. This is Good!   </a:t>
            </a:r>
          </a:p>
        </p:txBody>
      </p:sp>
      <p:cxnSp>
        <p:nvCxnSpPr>
          <p:cNvPr id="27" name="Straight Arrow Connector 26">
            <a:extLst>
              <a:ext uri="{FF2B5EF4-FFF2-40B4-BE49-F238E27FC236}">
                <a16:creationId xmlns:a16="http://schemas.microsoft.com/office/drawing/2014/main" id="{C4D892E1-3C72-BC8C-F4CB-B68EF5AE5447}"/>
              </a:ext>
            </a:extLst>
          </p:cNvPr>
          <p:cNvCxnSpPr/>
          <p:nvPr/>
        </p:nvCxnSpPr>
        <p:spPr>
          <a:xfrm flipH="1">
            <a:off x="7690104" y="1459653"/>
            <a:ext cx="1371600" cy="122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5BDA26-B198-E49A-1D41-6280C9BDD7D5}"/>
              </a:ext>
            </a:extLst>
          </p:cNvPr>
          <p:cNvSpPr txBox="1"/>
          <p:nvPr/>
        </p:nvSpPr>
        <p:spPr>
          <a:xfrm>
            <a:off x="7552944" y="2388557"/>
            <a:ext cx="1728216" cy="738664"/>
          </a:xfrm>
          <a:prstGeom prst="rect">
            <a:avLst/>
          </a:prstGeom>
          <a:noFill/>
        </p:spPr>
        <p:txBody>
          <a:bodyPr wrap="square" rtlCol="0">
            <a:spAutoFit/>
          </a:bodyPr>
          <a:lstStyle/>
          <a:p>
            <a:r>
              <a:rPr lang="en-US" sz="1400" dirty="0"/>
              <a:t>The is what the town pays annually at the landfill.  </a:t>
            </a:r>
          </a:p>
        </p:txBody>
      </p:sp>
      <p:cxnSp>
        <p:nvCxnSpPr>
          <p:cNvPr id="31" name="Straight Arrow Connector 30">
            <a:extLst>
              <a:ext uri="{FF2B5EF4-FFF2-40B4-BE49-F238E27FC236}">
                <a16:creationId xmlns:a16="http://schemas.microsoft.com/office/drawing/2014/main" id="{FDFE5C65-EDFF-8190-F998-5DC8A55A98C5}"/>
              </a:ext>
            </a:extLst>
          </p:cNvPr>
          <p:cNvCxnSpPr>
            <a:cxnSpLocks/>
          </p:cNvCxnSpPr>
          <p:nvPr/>
        </p:nvCxnSpPr>
        <p:spPr>
          <a:xfrm flipH="1">
            <a:off x="4233991" y="2603880"/>
            <a:ext cx="3318953" cy="1956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F1162BB-CD03-3D7C-0254-D1833DD31FDB}"/>
              </a:ext>
            </a:extLst>
          </p:cNvPr>
          <p:cNvSpPr txBox="1"/>
          <p:nvPr/>
        </p:nvSpPr>
        <p:spPr>
          <a:xfrm>
            <a:off x="178879" y="4307685"/>
            <a:ext cx="1311912" cy="1384995"/>
          </a:xfrm>
          <a:prstGeom prst="rect">
            <a:avLst/>
          </a:prstGeom>
          <a:noFill/>
        </p:spPr>
        <p:txBody>
          <a:bodyPr wrap="square" rtlCol="0">
            <a:spAutoFit/>
          </a:bodyPr>
          <a:lstStyle/>
          <a:p>
            <a:r>
              <a:rPr lang="en-US" sz="1400" dirty="0"/>
              <a:t>This is the estimated cost increase for each scenario, expand or close.  </a:t>
            </a:r>
          </a:p>
        </p:txBody>
      </p:sp>
      <mc:AlternateContent xmlns:mc="http://schemas.openxmlformats.org/markup-compatibility/2006">
        <mc:Choice xmlns:p14="http://schemas.microsoft.com/office/powerpoint/2010/main" Requires="p14">
          <p:contentPart p14:bwMode="auto" r:id="rId27">
            <p14:nvContentPartPr>
              <p14:cNvPr id="34" name="Ink 33">
                <a:extLst>
                  <a:ext uri="{FF2B5EF4-FFF2-40B4-BE49-F238E27FC236}">
                    <a16:creationId xmlns:a16="http://schemas.microsoft.com/office/drawing/2014/main" id="{95C5F336-EF05-71F9-8F63-DF6F73C34B93}"/>
                  </a:ext>
                </a:extLst>
              </p14:cNvPr>
              <p14:cNvContentPartPr/>
              <p14:nvPr/>
            </p14:nvContentPartPr>
            <p14:xfrm>
              <a:off x="3959136" y="4801320"/>
              <a:ext cx="292680" cy="27720"/>
            </p14:xfrm>
          </p:contentPart>
        </mc:Choice>
        <mc:Fallback>
          <p:pic>
            <p:nvPicPr>
              <p:cNvPr id="34" name="Ink 33">
                <a:extLst>
                  <a:ext uri="{FF2B5EF4-FFF2-40B4-BE49-F238E27FC236}">
                    <a16:creationId xmlns:a16="http://schemas.microsoft.com/office/drawing/2014/main" id="{95C5F336-EF05-71F9-8F63-DF6F73C34B93}"/>
                  </a:ext>
                </a:extLst>
              </p:cNvPr>
              <p:cNvPicPr/>
              <p:nvPr/>
            </p:nvPicPr>
            <p:blipFill>
              <a:blip r:embed="rId28"/>
              <a:stretch>
                <a:fillRect/>
              </a:stretch>
            </p:blipFill>
            <p:spPr>
              <a:xfrm>
                <a:off x="3905496" y="4693680"/>
                <a:ext cx="4003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5" name="Ink 34">
                <a:extLst>
                  <a:ext uri="{FF2B5EF4-FFF2-40B4-BE49-F238E27FC236}">
                    <a16:creationId xmlns:a16="http://schemas.microsoft.com/office/drawing/2014/main" id="{4AF76AC0-7030-0635-B478-EC7D226B8681}"/>
                  </a:ext>
                </a:extLst>
              </p14:cNvPr>
              <p14:cNvContentPartPr/>
              <p14:nvPr/>
            </p14:nvContentPartPr>
            <p14:xfrm>
              <a:off x="3950136" y="5028480"/>
              <a:ext cx="337320" cy="19080"/>
            </p14:xfrm>
          </p:contentPart>
        </mc:Choice>
        <mc:Fallback>
          <p:pic>
            <p:nvPicPr>
              <p:cNvPr id="35" name="Ink 34">
                <a:extLst>
                  <a:ext uri="{FF2B5EF4-FFF2-40B4-BE49-F238E27FC236}">
                    <a16:creationId xmlns:a16="http://schemas.microsoft.com/office/drawing/2014/main" id="{4AF76AC0-7030-0635-B478-EC7D226B8681}"/>
                  </a:ext>
                </a:extLst>
              </p:cNvPr>
              <p:cNvPicPr/>
              <p:nvPr/>
            </p:nvPicPr>
            <p:blipFill>
              <a:blip r:embed="rId30"/>
              <a:stretch>
                <a:fillRect/>
              </a:stretch>
            </p:blipFill>
            <p:spPr>
              <a:xfrm>
                <a:off x="3896496" y="4920480"/>
                <a:ext cx="4449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6" name="Ink 35">
                <a:extLst>
                  <a:ext uri="{FF2B5EF4-FFF2-40B4-BE49-F238E27FC236}">
                    <a16:creationId xmlns:a16="http://schemas.microsoft.com/office/drawing/2014/main" id="{8CDCFACD-48D9-3193-8B53-9FC64CF9315E}"/>
                  </a:ext>
                </a:extLst>
              </p14:cNvPr>
              <p14:cNvContentPartPr/>
              <p14:nvPr/>
            </p14:nvContentPartPr>
            <p14:xfrm>
              <a:off x="3950136" y="5248440"/>
              <a:ext cx="319320" cy="360"/>
            </p14:xfrm>
          </p:contentPart>
        </mc:Choice>
        <mc:Fallback>
          <p:pic>
            <p:nvPicPr>
              <p:cNvPr id="36" name="Ink 35">
                <a:extLst>
                  <a:ext uri="{FF2B5EF4-FFF2-40B4-BE49-F238E27FC236}">
                    <a16:creationId xmlns:a16="http://schemas.microsoft.com/office/drawing/2014/main" id="{8CDCFACD-48D9-3193-8B53-9FC64CF9315E}"/>
                  </a:ext>
                </a:extLst>
              </p:cNvPr>
              <p:cNvPicPr/>
              <p:nvPr/>
            </p:nvPicPr>
            <p:blipFill>
              <a:blip r:embed="rId32"/>
              <a:stretch>
                <a:fillRect/>
              </a:stretch>
            </p:blipFill>
            <p:spPr>
              <a:xfrm>
                <a:off x="3896496" y="5140440"/>
                <a:ext cx="4269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7" name="Ink 36">
                <a:extLst>
                  <a:ext uri="{FF2B5EF4-FFF2-40B4-BE49-F238E27FC236}">
                    <a16:creationId xmlns:a16="http://schemas.microsoft.com/office/drawing/2014/main" id="{77C3E4C4-80E9-1801-F30B-9933DFD697AE}"/>
                  </a:ext>
                </a:extLst>
              </p14:cNvPr>
              <p14:cNvContentPartPr/>
              <p14:nvPr/>
            </p14:nvContentPartPr>
            <p14:xfrm>
              <a:off x="3959136" y="5458320"/>
              <a:ext cx="328680" cy="10800"/>
            </p14:xfrm>
          </p:contentPart>
        </mc:Choice>
        <mc:Fallback>
          <p:pic>
            <p:nvPicPr>
              <p:cNvPr id="37" name="Ink 36">
                <a:extLst>
                  <a:ext uri="{FF2B5EF4-FFF2-40B4-BE49-F238E27FC236}">
                    <a16:creationId xmlns:a16="http://schemas.microsoft.com/office/drawing/2014/main" id="{77C3E4C4-80E9-1801-F30B-9933DFD697AE}"/>
                  </a:ext>
                </a:extLst>
              </p:cNvPr>
              <p:cNvPicPr/>
              <p:nvPr/>
            </p:nvPicPr>
            <p:blipFill>
              <a:blip r:embed="rId34"/>
              <a:stretch>
                <a:fillRect/>
              </a:stretch>
            </p:blipFill>
            <p:spPr>
              <a:xfrm>
                <a:off x="3905496" y="5350680"/>
                <a:ext cx="4363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8" name="Ink 37">
                <a:extLst>
                  <a:ext uri="{FF2B5EF4-FFF2-40B4-BE49-F238E27FC236}">
                    <a16:creationId xmlns:a16="http://schemas.microsoft.com/office/drawing/2014/main" id="{49332976-2D9C-977B-1DC5-F408F64CBDFB}"/>
                  </a:ext>
                </a:extLst>
              </p14:cNvPr>
              <p14:cNvContentPartPr/>
              <p14:nvPr/>
            </p14:nvContentPartPr>
            <p14:xfrm>
              <a:off x="3959136" y="5678280"/>
              <a:ext cx="315720" cy="28800"/>
            </p14:xfrm>
          </p:contentPart>
        </mc:Choice>
        <mc:Fallback>
          <p:pic>
            <p:nvPicPr>
              <p:cNvPr id="38" name="Ink 37">
                <a:extLst>
                  <a:ext uri="{FF2B5EF4-FFF2-40B4-BE49-F238E27FC236}">
                    <a16:creationId xmlns:a16="http://schemas.microsoft.com/office/drawing/2014/main" id="{49332976-2D9C-977B-1DC5-F408F64CBDFB}"/>
                  </a:ext>
                </a:extLst>
              </p:cNvPr>
              <p:cNvPicPr/>
              <p:nvPr/>
            </p:nvPicPr>
            <p:blipFill>
              <a:blip r:embed="rId36"/>
              <a:stretch>
                <a:fillRect/>
              </a:stretch>
            </p:blipFill>
            <p:spPr>
              <a:xfrm>
                <a:off x="3905496" y="5570280"/>
                <a:ext cx="4233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9" name="Ink 38">
                <a:extLst>
                  <a:ext uri="{FF2B5EF4-FFF2-40B4-BE49-F238E27FC236}">
                    <a16:creationId xmlns:a16="http://schemas.microsoft.com/office/drawing/2014/main" id="{21A36DF4-D29E-519D-C43E-59BE4CC7BFE6}"/>
                  </a:ext>
                </a:extLst>
              </p14:cNvPr>
              <p14:cNvContentPartPr/>
              <p14:nvPr/>
            </p14:nvContentPartPr>
            <p14:xfrm>
              <a:off x="3977496" y="5879520"/>
              <a:ext cx="320040" cy="360"/>
            </p14:xfrm>
          </p:contentPart>
        </mc:Choice>
        <mc:Fallback>
          <p:pic>
            <p:nvPicPr>
              <p:cNvPr id="39" name="Ink 38">
                <a:extLst>
                  <a:ext uri="{FF2B5EF4-FFF2-40B4-BE49-F238E27FC236}">
                    <a16:creationId xmlns:a16="http://schemas.microsoft.com/office/drawing/2014/main" id="{21A36DF4-D29E-519D-C43E-59BE4CC7BFE6}"/>
                  </a:ext>
                </a:extLst>
              </p:cNvPr>
              <p:cNvPicPr/>
              <p:nvPr/>
            </p:nvPicPr>
            <p:blipFill>
              <a:blip r:embed="rId32"/>
              <a:stretch>
                <a:fillRect/>
              </a:stretch>
            </p:blipFill>
            <p:spPr>
              <a:xfrm>
                <a:off x="3923496" y="5771520"/>
                <a:ext cx="427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0" name="Ink 39">
                <a:extLst>
                  <a:ext uri="{FF2B5EF4-FFF2-40B4-BE49-F238E27FC236}">
                    <a16:creationId xmlns:a16="http://schemas.microsoft.com/office/drawing/2014/main" id="{80D5A086-B867-E16F-9625-1710EF379114}"/>
                  </a:ext>
                </a:extLst>
              </p14:cNvPr>
              <p14:cNvContentPartPr/>
              <p14:nvPr/>
            </p14:nvContentPartPr>
            <p14:xfrm>
              <a:off x="3950136" y="5952600"/>
              <a:ext cx="383400" cy="5760"/>
            </p14:xfrm>
          </p:contentPart>
        </mc:Choice>
        <mc:Fallback>
          <p:pic>
            <p:nvPicPr>
              <p:cNvPr id="40" name="Ink 39">
                <a:extLst>
                  <a:ext uri="{FF2B5EF4-FFF2-40B4-BE49-F238E27FC236}">
                    <a16:creationId xmlns:a16="http://schemas.microsoft.com/office/drawing/2014/main" id="{80D5A086-B867-E16F-9625-1710EF379114}"/>
                  </a:ext>
                </a:extLst>
              </p:cNvPr>
              <p:cNvPicPr/>
              <p:nvPr/>
            </p:nvPicPr>
            <p:blipFill>
              <a:blip r:embed="rId39"/>
              <a:stretch>
                <a:fillRect/>
              </a:stretch>
            </p:blipFill>
            <p:spPr>
              <a:xfrm>
                <a:off x="3896496" y="5844960"/>
                <a:ext cx="4910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1" name="Ink 40">
                <a:extLst>
                  <a:ext uri="{FF2B5EF4-FFF2-40B4-BE49-F238E27FC236}">
                    <a16:creationId xmlns:a16="http://schemas.microsoft.com/office/drawing/2014/main" id="{198A753D-640C-2150-9405-88989CE5D05B}"/>
                  </a:ext>
                </a:extLst>
              </p14:cNvPr>
              <p14:cNvContentPartPr/>
              <p14:nvPr/>
            </p14:nvContentPartPr>
            <p14:xfrm>
              <a:off x="4215096" y="5623200"/>
              <a:ext cx="72000" cy="360"/>
            </p14:xfrm>
          </p:contentPart>
        </mc:Choice>
        <mc:Fallback>
          <p:pic>
            <p:nvPicPr>
              <p:cNvPr id="41" name="Ink 40">
                <a:extLst>
                  <a:ext uri="{FF2B5EF4-FFF2-40B4-BE49-F238E27FC236}">
                    <a16:creationId xmlns:a16="http://schemas.microsoft.com/office/drawing/2014/main" id="{198A753D-640C-2150-9405-88989CE5D05B}"/>
                  </a:ext>
                </a:extLst>
              </p:cNvPr>
              <p:cNvPicPr/>
              <p:nvPr/>
            </p:nvPicPr>
            <p:blipFill>
              <a:blip r:embed="rId41"/>
              <a:stretch>
                <a:fillRect/>
              </a:stretch>
            </p:blipFill>
            <p:spPr>
              <a:xfrm>
                <a:off x="4161456" y="5515560"/>
                <a:ext cx="179640" cy="216000"/>
              </a:xfrm>
              <a:prstGeom prst="rect">
                <a:avLst/>
              </a:prstGeom>
            </p:spPr>
          </p:pic>
        </mc:Fallback>
      </mc:AlternateContent>
      <p:cxnSp>
        <p:nvCxnSpPr>
          <p:cNvPr id="43" name="Straight Arrow Connector 42">
            <a:extLst>
              <a:ext uri="{FF2B5EF4-FFF2-40B4-BE49-F238E27FC236}">
                <a16:creationId xmlns:a16="http://schemas.microsoft.com/office/drawing/2014/main" id="{220255CC-F862-D6ED-CC26-2A01109A44E0}"/>
              </a:ext>
            </a:extLst>
          </p:cNvPr>
          <p:cNvCxnSpPr/>
          <p:nvPr/>
        </p:nvCxnSpPr>
        <p:spPr>
          <a:xfrm>
            <a:off x="1078992" y="4800506"/>
            <a:ext cx="27797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A254C68-0CCE-7779-D1F8-93E8D9E9C441}"/>
              </a:ext>
            </a:extLst>
          </p:cNvPr>
          <p:cNvSpPr txBox="1"/>
          <p:nvPr/>
        </p:nvSpPr>
        <p:spPr>
          <a:xfrm>
            <a:off x="2984048" y="5026067"/>
            <a:ext cx="920907" cy="461665"/>
          </a:xfrm>
          <a:prstGeom prst="rect">
            <a:avLst/>
          </a:prstGeom>
          <a:noFill/>
        </p:spPr>
        <p:txBody>
          <a:bodyPr wrap="square" rtlCol="0">
            <a:spAutoFit/>
          </a:bodyPr>
          <a:lstStyle/>
          <a:p>
            <a:r>
              <a:rPr lang="en-US" sz="800" dirty="0"/>
              <a:t>Seneca Meadows</a:t>
            </a:r>
          </a:p>
          <a:p>
            <a:r>
              <a:rPr lang="en-US" sz="800" dirty="0"/>
              <a:t>High Acres</a:t>
            </a:r>
          </a:p>
          <a:p>
            <a:r>
              <a:rPr lang="en-US" sz="800" dirty="0"/>
              <a:t>Mill Seat</a:t>
            </a:r>
          </a:p>
        </p:txBody>
      </p:sp>
      <p:sp>
        <p:nvSpPr>
          <p:cNvPr id="45" name="TextBox 44">
            <a:extLst>
              <a:ext uri="{FF2B5EF4-FFF2-40B4-BE49-F238E27FC236}">
                <a16:creationId xmlns:a16="http://schemas.microsoft.com/office/drawing/2014/main" id="{6C535E4B-2EC3-EC73-8500-6A04DCBF4D98}"/>
              </a:ext>
            </a:extLst>
          </p:cNvPr>
          <p:cNvSpPr txBox="1"/>
          <p:nvPr/>
        </p:nvSpPr>
        <p:spPr>
          <a:xfrm>
            <a:off x="7577347" y="3392363"/>
            <a:ext cx="3449673" cy="461665"/>
          </a:xfrm>
          <a:prstGeom prst="rect">
            <a:avLst/>
          </a:prstGeom>
          <a:noFill/>
        </p:spPr>
        <p:txBody>
          <a:bodyPr wrap="square" rtlCol="0">
            <a:spAutoFit/>
          </a:bodyPr>
          <a:lstStyle/>
          <a:p>
            <a:r>
              <a:rPr lang="en-US" sz="1200" dirty="0"/>
              <a:t>Increase for people who hire a trash hauling company</a:t>
            </a:r>
          </a:p>
        </p:txBody>
      </p:sp>
      <p:cxnSp>
        <p:nvCxnSpPr>
          <p:cNvPr id="47" name="Straight Arrow Connector 46">
            <a:extLst>
              <a:ext uri="{FF2B5EF4-FFF2-40B4-BE49-F238E27FC236}">
                <a16:creationId xmlns:a16="http://schemas.microsoft.com/office/drawing/2014/main" id="{527A9860-2987-6EDF-C333-24DE49502D69}"/>
              </a:ext>
            </a:extLst>
          </p:cNvPr>
          <p:cNvCxnSpPr>
            <a:stCxn id="45" idx="1"/>
          </p:cNvCxnSpPr>
          <p:nvPr/>
        </p:nvCxnSpPr>
        <p:spPr>
          <a:xfrm flipH="1">
            <a:off x="7106478" y="3623196"/>
            <a:ext cx="470869" cy="230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90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92DD-764D-87F6-ABF3-2808A97BE6EC}"/>
              </a:ext>
            </a:extLst>
          </p:cNvPr>
          <p:cNvSpPr>
            <a:spLocks noGrp="1"/>
          </p:cNvSpPr>
          <p:nvPr>
            <p:ph type="title"/>
          </p:nvPr>
        </p:nvSpPr>
        <p:spPr>
          <a:xfrm>
            <a:off x="952826" y="1416211"/>
            <a:ext cx="2585902" cy="647457"/>
          </a:xfrm>
        </p:spPr>
        <p:txBody>
          <a:bodyPr/>
          <a:lstStyle/>
          <a:p>
            <a:r>
              <a:rPr lang="en-US" dirty="0"/>
              <a:t>Next Steps</a:t>
            </a:r>
          </a:p>
        </p:txBody>
      </p:sp>
      <p:sp>
        <p:nvSpPr>
          <p:cNvPr id="3" name="Content Placeholder 2">
            <a:extLst>
              <a:ext uri="{FF2B5EF4-FFF2-40B4-BE49-F238E27FC236}">
                <a16:creationId xmlns:a16="http://schemas.microsoft.com/office/drawing/2014/main" id="{EEAC0BC5-2858-88F2-D4B1-A8C0BA2BD374}"/>
              </a:ext>
            </a:extLst>
          </p:cNvPr>
          <p:cNvSpPr>
            <a:spLocks noGrp="1"/>
          </p:cNvSpPr>
          <p:nvPr>
            <p:ph sz="half" idx="1"/>
          </p:nvPr>
        </p:nvSpPr>
        <p:spPr>
          <a:xfrm>
            <a:off x="348996" y="2284537"/>
            <a:ext cx="4460749" cy="2827478"/>
          </a:xfrm>
        </p:spPr>
        <p:txBody>
          <a:bodyPr>
            <a:normAutofit/>
          </a:bodyPr>
          <a:lstStyle/>
          <a:p>
            <a:r>
              <a:rPr lang="en-US" dirty="0"/>
              <a:t>Timeline</a:t>
            </a:r>
          </a:p>
          <a:p>
            <a:pPr lvl="1"/>
            <a:r>
              <a:rPr lang="en-US" dirty="0"/>
              <a:t>County Board of Supervisors will look to have a preliminary decision at the December 5th 2024 meeting.</a:t>
            </a:r>
          </a:p>
          <a:p>
            <a:pPr lvl="1"/>
            <a:r>
              <a:rPr lang="en-US" dirty="0">
                <a:hlinkClick r:id="rId2"/>
              </a:rPr>
              <a:t>Access the full landfill study here  </a:t>
            </a:r>
            <a:endParaRPr lang="en-US" dirty="0"/>
          </a:p>
          <a:p>
            <a:pPr lvl="1"/>
            <a:r>
              <a:rPr lang="en-US" dirty="0"/>
              <a:t>Please send your comments to </a:t>
            </a:r>
            <a:r>
              <a:rPr lang="en-US" dirty="0">
                <a:hlinkClick r:id="rId3"/>
              </a:rPr>
              <a:t>jsimpson@townofcanandaigua.org</a:t>
            </a:r>
            <a:endParaRPr lang="en-US" dirty="0"/>
          </a:p>
          <a:p>
            <a:pPr marL="283464" lvl="1" indent="0">
              <a:buNone/>
            </a:pPr>
            <a:endParaRPr lang="en-US" dirty="0"/>
          </a:p>
        </p:txBody>
      </p:sp>
      <p:sp>
        <p:nvSpPr>
          <p:cNvPr id="4" name="Content Placeholder 3">
            <a:extLst>
              <a:ext uri="{FF2B5EF4-FFF2-40B4-BE49-F238E27FC236}">
                <a16:creationId xmlns:a16="http://schemas.microsoft.com/office/drawing/2014/main" id="{3817224E-A2D3-7413-7E51-EB330B54B4AA}"/>
              </a:ext>
            </a:extLst>
          </p:cNvPr>
          <p:cNvSpPr>
            <a:spLocks noGrp="1"/>
          </p:cNvSpPr>
          <p:nvPr>
            <p:ph sz="half" idx="2"/>
          </p:nvPr>
        </p:nvSpPr>
        <p:spPr>
          <a:xfrm>
            <a:off x="5612756" y="741820"/>
            <a:ext cx="6030524" cy="1058903"/>
          </a:xfrm>
          <a:ln>
            <a:solidFill>
              <a:schemeClr val="accent1"/>
            </a:solidFill>
          </a:ln>
        </p:spPr>
        <p:txBody>
          <a:bodyPr>
            <a:normAutofit/>
          </a:bodyPr>
          <a:lstStyle/>
          <a:p>
            <a:r>
              <a:rPr lang="en-US" dirty="0"/>
              <a:t>Close?</a:t>
            </a:r>
          </a:p>
          <a:p>
            <a:pPr lvl="1"/>
            <a:r>
              <a:rPr lang="en-US" sz="1500" dirty="0"/>
              <a:t>We have 4 years and reserve funds set aside to construct alternative</a:t>
            </a:r>
          </a:p>
          <a:p>
            <a:pPr lvl="1"/>
            <a:r>
              <a:rPr lang="en-US" sz="1500" dirty="0"/>
              <a:t>Closing and walking away is not an option. </a:t>
            </a:r>
          </a:p>
        </p:txBody>
      </p:sp>
      <p:sp>
        <p:nvSpPr>
          <p:cNvPr id="7" name="Content Placeholder 3">
            <a:extLst>
              <a:ext uri="{FF2B5EF4-FFF2-40B4-BE49-F238E27FC236}">
                <a16:creationId xmlns:a16="http://schemas.microsoft.com/office/drawing/2014/main" id="{DF5630FE-35FD-E699-AD44-75AC57A9C238}"/>
              </a:ext>
            </a:extLst>
          </p:cNvPr>
          <p:cNvSpPr txBox="1">
            <a:spLocks/>
          </p:cNvSpPr>
          <p:nvPr/>
        </p:nvSpPr>
        <p:spPr>
          <a:xfrm>
            <a:off x="5612756" y="3782754"/>
            <a:ext cx="6030524" cy="1058903"/>
          </a:xfrm>
          <a:prstGeom prst="rect">
            <a:avLst/>
          </a:prstGeom>
          <a:ln>
            <a:solidFill>
              <a:srgbClr val="92D050"/>
            </a:solidFill>
          </a:ln>
        </p:spPr>
        <p:txBody>
          <a:bodyPr vert="horz" lIns="91440" tIns="45720" rIns="91440" bIns="45720" rtlCol="0">
            <a:normAutofit fontScale="55000" lnSpcReduction="200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3200" dirty="0"/>
              <a:t>Remain Open at 100%?</a:t>
            </a:r>
          </a:p>
          <a:p>
            <a:pPr lvl="1"/>
            <a:r>
              <a:rPr lang="en-US" sz="2200" dirty="0"/>
              <a:t>We must start the re-permitting process now</a:t>
            </a:r>
          </a:p>
          <a:p>
            <a:pPr lvl="1"/>
            <a:r>
              <a:rPr lang="en-US" sz="2200" dirty="0"/>
              <a:t>Could take years</a:t>
            </a:r>
          </a:p>
          <a:p>
            <a:pPr lvl="1"/>
            <a:r>
              <a:rPr lang="en-US" sz="2200" dirty="0"/>
              <a:t>How does it expand and where?</a:t>
            </a:r>
          </a:p>
          <a:p>
            <a:pPr lvl="1"/>
            <a:r>
              <a:rPr lang="en-US" sz="2200" dirty="0"/>
              <a:t>Lowest cost to residents </a:t>
            </a:r>
          </a:p>
        </p:txBody>
      </p:sp>
      <p:sp>
        <p:nvSpPr>
          <p:cNvPr id="8" name="Content Placeholder 3">
            <a:extLst>
              <a:ext uri="{FF2B5EF4-FFF2-40B4-BE49-F238E27FC236}">
                <a16:creationId xmlns:a16="http://schemas.microsoft.com/office/drawing/2014/main" id="{C4E23CA0-C7DD-C81C-C821-F7C52E595017}"/>
              </a:ext>
            </a:extLst>
          </p:cNvPr>
          <p:cNvSpPr txBox="1">
            <a:spLocks/>
          </p:cNvSpPr>
          <p:nvPr/>
        </p:nvSpPr>
        <p:spPr>
          <a:xfrm>
            <a:off x="5612756" y="5112015"/>
            <a:ext cx="6030524" cy="1216152"/>
          </a:xfrm>
          <a:prstGeom prst="rect">
            <a:avLst/>
          </a:prstGeom>
          <a:ln>
            <a:solidFill>
              <a:schemeClr val="accent1"/>
            </a:solidFill>
          </a:ln>
        </p:spPr>
        <p:txBody>
          <a:bodyPr vert="horz" lIns="91440" tIns="45720" rIns="91440" bIns="45720" rtlCol="0">
            <a:normAutofit fontScale="62500" lnSpcReduction="200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3200" dirty="0"/>
              <a:t>Remain Open at 50% or Just For County Residents?</a:t>
            </a:r>
          </a:p>
          <a:p>
            <a:pPr lvl="1"/>
            <a:r>
              <a:rPr lang="en-US" sz="2200" dirty="0"/>
              <a:t>Similar re-permitting to 100% option</a:t>
            </a:r>
          </a:p>
          <a:p>
            <a:pPr lvl="1"/>
            <a:r>
              <a:rPr lang="en-US" sz="2200" dirty="0"/>
              <a:t>How does it expand and where?</a:t>
            </a:r>
          </a:p>
          <a:p>
            <a:pPr lvl="1"/>
            <a:r>
              <a:rPr lang="en-US" sz="2200" dirty="0"/>
              <a:t>Would need to find an operator or have county operated facility</a:t>
            </a:r>
          </a:p>
          <a:p>
            <a:pPr lvl="1"/>
            <a:r>
              <a:rPr lang="en-US" sz="2200" dirty="0"/>
              <a:t>Moderate cost increase to residents</a:t>
            </a:r>
          </a:p>
          <a:p>
            <a:pPr lvl="1"/>
            <a:endParaRPr lang="en-US" dirty="0"/>
          </a:p>
        </p:txBody>
      </p:sp>
      <p:sp>
        <p:nvSpPr>
          <p:cNvPr id="9" name="Content Placeholder 3">
            <a:extLst>
              <a:ext uri="{FF2B5EF4-FFF2-40B4-BE49-F238E27FC236}">
                <a16:creationId xmlns:a16="http://schemas.microsoft.com/office/drawing/2014/main" id="{DB8DDADC-69F2-830F-2BAB-8BBB377E5282}"/>
              </a:ext>
            </a:extLst>
          </p:cNvPr>
          <p:cNvSpPr txBox="1">
            <a:spLocks/>
          </p:cNvSpPr>
          <p:nvPr/>
        </p:nvSpPr>
        <p:spPr>
          <a:xfrm>
            <a:off x="5612756" y="2101856"/>
            <a:ext cx="6030524" cy="1392252"/>
          </a:xfrm>
          <a:prstGeom prst="rect">
            <a:avLst/>
          </a:prstGeom>
          <a:ln>
            <a:solidFill>
              <a:schemeClr val="accent1"/>
            </a:solidFill>
          </a:ln>
        </p:spPr>
        <p:txBody>
          <a:bodyPr vert="horz" lIns="91440" tIns="45720" rIns="91440" bIns="45720" rtlCol="0">
            <a:normAutofit fontScale="85000" lnSpcReduction="20000"/>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2400" dirty="0"/>
              <a:t>If it closes?</a:t>
            </a:r>
          </a:p>
          <a:p>
            <a:pPr lvl="1"/>
            <a:r>
              <a:rPr lang="en-US" sz="1600" dirty="0"/>
              <a:t>Decision on building a County Transfer Station vs. Direct (Municipality or Private Provider Haul)?</a:t>
            </a:r>
          </a:p>
          <a:p>
            <a:pPr lvl="1"/>
            <a:r>
              <a:rPr lang="en-US" sz="1600" dirty="0"/>
              <a:t>There will be increased costs for residents </a:t>
            </a:r>
          </a:p>
          <a:p>
            <a:pPr lvl="1"/>
            <a:r>
              <a:rPr lang="en-US" sz="1600" dirty="0"/>
              <a:t>Is there a </a:t>
            </a:r>
            <a:r>
              <a:rPr lang="en-US" sz="1600" b="1" dirty="0"/>
              <a:t>viable alternative </a:t>
            </a:r>
            <a:r>
              <a:rPr lang="en-US" sz="1600" dirty="0"/>
              <a:t>to traditional landfill?</a:t>
            </a:r>
          </a:p>
          <a:p>
            <a:pPr lvl="2"/>
            <a:r>
              <a:rPr lang="en-US" dirty="0"/>
              <a:t>Where would it go?</a:t>
            </a:r>
          </a:p>
        </p:txBody>
      </p:sp>
    </p:spTree>
    <p:extLst>
      <p:ext uri="{BB962C8B-B14F-4D97-AF65-F5344CB8AC3E}">
        <p14:creationId xmlns:p14="http://schemas.microsoft.com/office/powerpoint/2010/main" val="54436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491C5-CAF7-71F1-05F6-ED431FE52099}"/>
              </a:ext>
            </a:extLst>
          </p:cNvPr>
          <p:cNvSpPr>
            <a:spLocks noGrp="1"/>
          </p:cNvSpPr>
          <p:nvPr>
            <p:ph type="title"/>
          </p:nvPr>
        </p:nvSpPr>
        <p:spPr>
          <a:xfrm>
            <a:off x="4521972" y="118590"/>
            <a:ext cx="3148056" cy="608496"/>
          </a:xfrm>
        </p:spPr>
        <p:txBody>
          <a:bodyPr>
            <a:normAutofit fontScale="90000"/>
          </a:bodyPr>
          <a:lstStyle/>
          <a:p>
            <a:r>
              <a:rPr lang="en-US" dirty="0"/>
              <a:t>Final Thoughts</a:t>
            </a:r>
          </a:p>
        </p:txBody>
      </p:sp>
      <p:sp>
        <p:nvSpPr>
          <p:cNvPr id="3" name="Content Placeholder 2">
            <a:extLst>
              <a:ext uri="{FF2B5EF4-FFF2-40B4-BE49-F238E27FC236}">
                <a16:creationId xmlns:a16="http://schemas.microsoft.com/office/drawing/2014/main" id="{F2E6701F-6D2C-865C-715B-FACDE329412B}"/>
              </a:ext>
            </a:extLst>
          </p:cNvPr>
          <p:cNvSpPr>
            <a:spLocks noGrp="1"/>
          </p:cNvSpPr>
          <p:nvPr>
            <p:ph idx="1"/>
          </p:nvPr>
        </p:nvSpPr>
        <p:spPr>
          <a:xfrm>
            <a:off x="1410026" y="741230"/>
            <a:ext cx="9371948" cy="5375539"/>
          </a:xfrm>
        </p:spPr>
        <p:txBody>
          <a:bodyPr>
            <a:normAutofit lnSpcReduction="10000"/>
          </a:bodyPr>
          <a:lstStyle/>
          <a:p>
            <a:pPr marL="457200" indent="-457200">
              <a:buFont typeface="+mj-lt"/>
              <a:buAutoNum type="arabicPeriod"/>
            </a:pPr>
            <a:r>
              <a:rPr lang="en-US" dirty="0"/>
              <a:t>After 2028 how we handle our trash will change no matter what decision is made by the Board of Supervisors. </a:t>
            </a:r>
          </a:p>
          <a:p>
            <a:pPr marL="457200" indent="-457200">
              <a:buFont typeface="+mj-lt"/>
              <a:buAutoNum type="arabicPeriod"/>
            </a:pPr>
            <a:r>
              <a:rPr lang="en-US" dirty="0"/>
              <a:t>If we close the landfill, we will be transporting our garbage long-distances to other municipalities. </a:t>
            </a:r>
          </a:p>
          <a:p>
            <a:pPr marL="457200" indent="-457200">
              <a:buFont typeface="+mj-lt"/>
              <a:buAutoNum type="arabicPeriod"/>
            </a:pPr>
            <a:r>
              <a:rPr lang="en-US" dirty="0"/>
              <a:t>Whether it stays open or closes, costs will go up.</a:t>
            </a:r>
          </a:p>
          <a:p>
            <a:pPr marL="457200" indent="-457200">
              <a:buFont typeface="+mj-lt"/>
              <a:buAutoNum type="arabicPeriod"/>
            </a:pPr>
            <a:r>
              <a:rPr lang="en-US" dirty="0"/>
              <a:t>Most of our surrounding towns charge for the use of their transfer stations.  </a:t>
            </a:r>
          </a:p>
          <a:p>
            <a:pPr marL="1152144" lvl="3" indent="-457200">
              <a:buFont typeface="+mj-lt"/>
              <a:buAutoNum type="alphaUcPeriod"/>
            </a:pPr>
            <a:r>
              <a:rPr lang="en-US" dirty="0"/>
              <a:t>As an annual fee, a per bag fee, or a per pound fee.  </a:t>
            </a:r>
          </a:p>
          <a:p>
            <a:pPr marL="1152144" lvl="3" indent="-457200">
              <a:buFont typeface="+mj-lt"/>
              <a:buAutoNum type="alphaUcPeriod"/>
            </a:pPr>
            <a:r>
              <a:rPr lang="en-US" dirty="0"/>
              <a:t>There has never been any charge for use of the transfer station in the Town of Canandaigua, except for things like construction debris, large items, tires … this might need to change in the future.  </a:t>
            </a:r>
          </a:p>
          <a:p>
            <a:pPr marL="457200" indent="-457200">
              <a:buFont typeface="+mj-lt"/>
              <a:buAutoNum type="arabicPeriod"/>
            </a:pPr>
            <a:r>
              <a:rPr lang="en-US" dirty="0"/>
              <a:t>A decision to close or stay open will be the start of a multi-year transition process.    </a:t>
            </a:r>
          </a:p>
          <a:p>
            <a:pPr marL="457200" indent="-457200">
              <a:buFont typeface="+mj-lt"/>
              <a:buAutoNum type="arabicPeriod"/>
            </a:pPr>
            <a:r>
              <a:rPr lang="en-US" dirty="0"/>
              <a:t>Diversion and recycling efforts will be more important than ever.</a:t>
            </a:r>
          </a:p>
          <a:p>
            <a:pPr marL="457200" indent="-457200">
              <a:buFont typeface="+mj-lt"/>
              <a:buAutoNum type="arabicPeriod"/>
            </a:pPr>
            <a:r>
              <a:rPr lang="en-US" dirty="0"/>
              <a:t>In the event that we need to build a new transfer station in the town, the Town Board has set aside almost $800,000 in a solid waste management reserve fund. </a:t>
            </a:r>
          </a:p>
          <a:p>
            <a:pPr marL="0" indent="0">
              <a:buNone/>
            </a:pPr>
            <a:endParaRPr lang="en-US" dirty="0"/>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270961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9D21-8C9E-6642-5A5E-1E536C9AAAC0}"/>
              </a:ext>
            </a:extLst>
          </p:cNvPr>
          <p:cNvSpPr>
            <a:spLocks noGrp="1"/>
          </p:cNvSpPr>
          <p:nvPr>
            <p:ph type="title"/>
          </p:nvPr>
        </p:nvSpPr>
        <p:spPr>
          <a:xfrm>
            <a:off x="222450" y="276087"/>
            <a:ext cx="8967270" cy="574305"/>
          </a:xfrm>
        </p:spPr>
        <p:txBody>
          <a:bodyPr anchor="b">
            <a:normAutofit/>
          </a:bodyPr>
          <a:lstStyle/>
          <a:p>
            <a:r>
              <a:rPr lang="en-US" sz="2800" dirty="0"/>
              <a:t>Odor and Air/Heavy Truck Traffic/Potential Contamination</a:t>
            </a:r>
          </a:p>
        </p:txBody>
      </p:sp>
      <p:sp>
        <p:nvSpPr>
          <p:cNvPr id="4" name="Content Placeholder 3">
            <a:extLst>
              <a:ext uri="{FF2B5EF4-FFF2-40B4-BE49-F238E27FC236}">
                <a16:creationId xmlns:a16="http://schemas.microsoft.com/office/drawing/2014/main" id="{D3CCF17A-A7B4-199E-1ED7-18455AE0EFD0}"/>
              </a:ext>
            </a:extLst>
          </p:cNvPr>
          <p:cNvSpPr>
            <a:spLocks noGrp="1"/>
          </p:cNvSpPr>
          <p:nvPr>
            <p:ph sz="half" idx="2"/>
          </p:nvPr>
        </p:nvSpPr>
        <p:spPr>
          <a:xfrm>
            <a:off x="3063241" y="1325584"/>
            <a:ext cx="3904487" cy="4678125"/>
          </a:xfrm>
        </p:spPr>
        <p:txBody>
          <a:bodyPr>
            <a:normAutofit/>
          </a:bodyPr>
          <a:lstStyle/>
          <a:p>
            <a:pPr marL="0" indent="0" algn="ctr">
              <a:buNone/>
            </a:pPr>
            <a:r>
              <a:rPr lang="en-US" sz="1200" dirty="0">
                <a:solidFill>
                  <a:schemeClr val="accent1"/>
                </a:solidFill>
              </a:rPr>
              <a:t>Odor and Air Issues</a:t>
            </a:r>
          </a:p>
          <a:p>
            <a:r>
              <a:rPr lang="en-US" sz="1200" dirty="0"/>
              <a:t>Recent control measures have led to a reduction in number of odor complaints</a:t>
            </a:r>
          </a:p>
          <a:p>
            <a:r>
              <a:rPr lang="en-US" sz="1200" dirty="0"/>
              <a:t>There are continued concerns for nearby residents and businesses</a:t>
            </a:r>
          </a:p>
          <a:p>
            <a:r>
              <a:rPr lang="en-US" sz="1200" dirty="0"/>
              <a:t>Particulate matter (PM) from diesel engines of transfer trailers</a:t>
            </a:r>
          </a:p>
          <a:p>
            <a:r>
              <a:rPr lang="en-US" sz="1200" dirty="0"/>
              <a:t>Greenhouse gases (GHGs) such as methane from decomposing waste</a:t>
            </a:r>
          </a:p>
          <a:p>
            <a:pPr lvl="1"/>
            <a:endParaRPr lang="en-US" sz="1200" dirty="0"/>
          </a:p>
          <a:p>
            <a:pPr marL="283464" lvl="1" indent="0" algn="ctr">
              <a:buNone/>
            </a:pPr>
            <a:r>
              <a:rPr lang="en-US" sz="1200" dirty="0">
                <a:solidFill>
                  <a:schemeClr val="accent1"/>
                </a:solidFill>
              </a:rPr>
              <a:t>Truck Traffic</a:t>
            </a:r>
          </a:p>
          <a:p>
            <a:pPr lvl="1"/>
            <a:endParaRPr lang="en-US" sz="1200" dirty="0"/>
          </a:p>
          <a:p>
            <a:pPr lvl="1"/>
            <a:r>
              <a:rPr lang="en-US" sz="1200" dirty="0"/>
              <a:t>Significant Heavy Truck Traffic, 75 to 80 transfer trailers daily</a:t>
            </a:r>
          </a:p>
          <a:p>
            <a:pPr lvl="1"/>
            <a:r>
              <a:rPr lang="en-US" sz="1200" dirty="0"/>
              <a:t>Trucks carry waste through the Town of Seneca</a:t>
            </a:r>
          </a:p>
          <a:p>
            <a:pPr lvl="1"/>
            <a:r>
              <a:rPr lang="en-US" sz="1200" dirty="0"/>
              <a:t>Heavy trucks generate considerable noise and air emissions</a:t>
            </a:r>
          </a:p>
          <a:p>
            <a:pPr lvl="1"/>
            <a:r>
              <a:rPr lang="en-US" sz="1200" dirty="0"/>
              <a:t>Trucks contribute to air pollution</a:t>
            </a:r>
          </a:p>
          <a:p>
            <a:pPr lvl="1"/>
            <a:r>
              <a:rPr lang="en-US" sz="1200" dirty="0"/>
              <a:t>Potential damage to roads from heavy traffic</a:t>
            </a:r>
          </a:p>
          <a:p>
            <a:pPr lvl="1"/>
            <a:endParaRPr lang="en-US" sz="1200" dirty="0"/>
          </a:p>
          <a:p>
            <a:pPr lvl="1"/>
            <a:endParaRPr lang="en-US" sz="1200" dirty="0"/>
          </a:p>
        </p:txBody>
      </p:sp>
      <p:pic>
        <p:nvPicPr>
          <p:cNvPr id="1026" name="Picture 2" descr="Tractor Trailer Hauling + Services in ...">
            <a:extLst>
              <a:ext uri="{FF2B5EF4-FFF2-40B4-BE49-F238E27FC236}">
                <a16:creationId xmlns:a16="http://schemas.microsoft.com/office/drawing/2014/main" id="{DFF2B619-5B52-B371-7ED7-0AD2B07C9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50" y="3668496"/>
            <a:ext cx="3022590" cy="2074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sella Waste Systems And The Chemung ...">
            <a:extLst>
              <a:ext uri="{FF2B5EF4-FFF2-40B4-BE49-F238E27FC236}">
                <a16:creationId xmlns:a16="http://schemas.microsoft.com/office/drawing/2014/main" id="{D82F46D6-BBEE-EC37-5F2E-3AD4C94370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1" y="1325584"/>
            <a:ext cx="2952750" cy="15525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CCFE0E8-52A8-F857-63AE-158E8024FEAB}"/>
              </a:ext>
            </a:extLst>
          </p:cNvPr>
          <p:cNvSpPr txBox="1"/>
          <p:nvPr/>
        </p:nvSpPr>
        <p:spPr>
          <a:xfrm>
            <a:off x="8500840" y="1933859"/>
            <a:ext cx="3326130" cy="1569660"/>
          </a:xfrm>
          <a:prstGeom prst="rect">
            <a:avLst/>
          </a:prstGeom>
          <a:noFill/>
        </p:spPr>
        <p:txBody>
          <a:bodyPr wrap="square">
            <a:spAutoFit/>
          </a:bodyPr>
          <a:lstStyle/>
          <a:p>
            <a:pPr algn="ctr"/>
            <a:r>
              <a:rPr lang="en-US" sz="1200" dirty="0">
                <a:solidFill>
                  <a:schemeClr val="accent1"/>
                </a:solidFill>
              </a:rPr>
              <a:t>Potential Contamination </a:t>
            </a:r>
          </a:p>
          <a:p>
            <a:pPr algn="ctr"/>
            <a:endParaRPr lang="en-US" sz="1200" dirty="0"/>
          </a:p>
          <a:p>
            <a:pPr marL="171450" indent="-171450">
              <a:buFont typeface="Arial" panose="020B0604020202020204" pitchFamily="34" charset="0"/>
              <a:buChar char="•"/>
            </a:pPr>
            <a:r>
              <a:rPr lang="en-US" sz="1200" dirty="0"/>
              <a:t>Landfill Liner Systems are required to prevent contamination</a:t>
            </a:r>
          </a:p>
          <a:p>
            <a:pPr marL="171450" indent="-171450">
              <a:buFont typeface="Arial" panose="020B0604020202020204" pitchFamily="34" charset="0"/>
              <a:buChar char="•"/>
            </a:pPr>
            <a:r>
              <a:rPr lang="en-US" sz="1200" dirty="0"/>
              <a:t>Groundwater Monitoring is required to be implemented to detect contamination</a:t>
            </a:r>
          </a:p>
          <a:p>
            <a:pPr marL="171450" indent="-171450">
              <a:buFont typeface="Arial" panose="020B0604020202020204" pitchFamily="34" charset="0"/>
              <a:buChar char="•"/>
            </a:pPr>
            <a:r>
              <a:rPr lang="en-US" sz="1200" dirty="0"/>
              <a:t>No system is 100% foolproof</a:t>
            </a:r>
          </a:p>
          <a:p>
            <a:pPr marL="171450" indent="-171450">
              <a:buFont typeface="Arial" panose="020B0604020202020204" pitchFamily="34" charset="0"/>
              <a:buChar char="•"/>
            </a:pPr>
            <a:endParaRPr lang="en-US" sz="1200" dirty="0"/>
          </a:p>
        </p:txBody>
      </p:sp>
      <p:pic>
        <p:nvPicPr>
          <p:cNvPr id="1030" name="Picture 6" descr="Ontario County, NY Landfill | Casella">
            <a:extLst>
              <a:ext uri="{FF2B5EF4-FFF2-40B4-BE49-F238E27FC236}">
                <a16:creationId xmlns:a16="http://schemas.microsoft.com/office/drawing/2014/main" id="{6CC07FD5-FA3E-2776-DA26-7BE8BFCFFF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5866" y="3539146"/>
            <a:ext cx="2976077" cy="233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7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1743-51E9-AF94-B33F-CD8BA7A98AC3}"/>
              </a:ext>
            </a:extLst>
          </p:cNvPr>
          <p:cNvSpPr>
            <a:spLocks noGrp="1"/>
          </p:cNvSpPr>
          <p:nvPr>
            <p:ph type="title"/>
          </p:nvPr>
        </p:nvSpPr>
        <p:spPr>
          <a:xfrm>
            <a:off x="842172" y="645419"/>
            <a:ext cx="10507655" cy="603504"/>
          </a:xfrm>
        </p:spPr>
        <p:txBody>
          <a:bodyPr anchor="b">
            <a:normAutofit fontScale="90000"/>
          </a:bodyPr>
          <a:lstStyle/>
          <a:p>
            <a:r>
              <a:rPr lang="en-US" dirty="0"/>
              <a:t>Keep It Open, Expand and Keep 100% Fill Rate</a:t>
            </a:r>
          </a:p>
        </p:txBody>
      </p:sp>
      <p:sp>
        <p:nvSpPr>
          <p:cNvPr id="4" name="Content Placeholder 3">
            <a:extLst>
              <a:ext uri="{FF2B5EF4-FFF2-40B4-BE49-F238E27FC236}">
                <a16:creationId xmlns:a16="http://schemas.microsoft.com/office/drawing/2014/main" id="{9A369619-D7FF-077B-07AA-CA7D7F62B6C6}"/>
              </a:ext>
            </a:extLst>
          </p:cNvPr>
          <p:cNvSpPr>
            <a:spLocks noGrp="1"/>
          </p:cNvSpPr>
          <p:nvPr>
            <p:ph sz="half" idx="2"/>
          </p:nvPr>
        </p:nvSpPr>
        <p:spPr>
          <a:xfrm>
            <a:off x="7047193" y="1322237"/>
            <a:ext cx="4609775" cy="4620682"/>
          </a:xfrm>
        </p:spPr>
        <p:txBody>
          <a:bodyPr>
            <a:normAutofit fontScale="92500" lnSpcReduction="20000"/>
          </a:bodyPr>
          <a:lstStyle/>
          <a:p>
            <a:r>
              <a:rPr lang="en-US" sz="2600" dirty="0"/>
              <a:t>POSITIVE:  Cost for residential households would increase the least by approximately 2.4% to 7.5%</a:t>
            </a:r>
          </a:p>
          <a:p>
            <a:pPr lvl="1"/>
            <a:r>
              <a:rPr lang="en-US" sz="2200" dirty="0"/>
              <a:t>Local governments would continue to see some revenue from the landfill</a:t>
            </a:r>
          </a:p>
          <a:p>
            <a:r>
              <a:rPr lang="en-US" sz="2600" dirty="0"/>
              <a:t>NEGATIVE:  Landfill would continue to see significant growth</a:t>
            </a:r>
          </a:p>
          <a:p>
            <a:pPr lvl="1"/>
            <a:r>
              <a:rPr lang="en-US" sz="2200" dirty="0"/>
              <a:t>Town of Seneca Voted 5-0 to close the landfill</a:t>
            </a:r>
          </a:p>
          <a:p>
            <a:pPr lvl="1"/>
            <a:r>
              <a:rPr lang="en-US" sz="2200" dirty="0"/>
              <a:t>Landfill's elevation makes it a noticeable feature in the landscape</a:t>
            </a:r>
          </a:p>
          <a:p>
            <a:pPr lvl="1"/>
            <a:r>
              <a:rPr lang="en-US" sz="2200" dirty="0"/>
              <a:t>Presence of a large regional landfill can lead to a loss of property values</a:t>
            </a:r>
          </a:p>
          <a:p>
            <a:pPr lvl="1"/>
            <a:r>
              <a:rPr lang="en-US" sz="2200" dirty="0"/>
              <a:t>Environmental impacts associated with the landfill contribute to this loss</a:t>
            </a:r>
          </a:p>
          <a:p>
            <a:pPr lvl="1"/>
            <a:endParaRPr lang="en-US" sz="2200" dirty="0"/>
          </a:p>
          <a:p>
            <a:pPr lvl="1"/>
            <a:endParaRPr lang="en-US" sz="2200" dirty="0"/>
          </a:p>
        </p:txBody>
      </p:sp>
      <p:pic>
        <p:nvPicPr>
          <p:cNvPr id="3074" name="Picture 2" descr="Ontario County Landfill">
            <a:extLst>
              <a:ext uri="{FF2B5EF4-FFF2-40B4-BE49-F238E27FC236}">
                <a16:creationId xmlns:a16="http://schemas.microsoft.com/office/drawing/2014/main" id="{8CE1D7B7-B593-F67C-2D49-980ED71EE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57" y="1329219"/>
            <a:ext cx="4113141" cy="2303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99022B0-4945-7322-730C-76893DAFD0BC}"/>
              </a:ext>
            </a:extLst>
          </p:cNvPr>
          <p:cNvSpPr txBox="1"/>
          <p:nvPr/>
        </p:nvSpPr>
        <p:spPr>
          <a:xfrm>
            <a:off x="1509657" y="3785616"/>
            <a:ext cx="4113141" cy="276999"/>
          </a:xfrm>
          <a:prstGeom prst="rect">
            <a:avLst/>
          </a:prstGeom>
          <a:noFill/>
        </p:spPr>
        <p:txBody>
          <a:bodyPr wrap="square" rtlCol="0">
            <a:spAutoFit/>
          </a:bodyPr>
          <a:lstStyle/>
          <a:p>
            <a:r>
              <a:rPr lang="en-US" sz="1200" dirty="0"/>
              <a:t>Ontario County Landfill</a:t>
            </a:r>
          </a:p>
        </p:txBody>
      </p:sp>
      <p:sp>
        <p:nvSpPr>
          <p:cNvPr id="10" name="Title 1">
            <a:extLst>
              <a:ext uri="{FF2B5EF4-FFF2-40B4-BE49-F238E27FC236}">
                <a16:creationId xmlns:a16="http://schemas.microsoft.com/office/drawing/2014/main" id="{AC9348A4-37A0-DE43-C04D-BE2F10D92DB1}"/>
              </a:ext>
            </a:extLst>
          </p:cNvPr>
          <p:cNvSpPr txBox="1">
            <a:spLocks/>
          </p:cNvSpPr>
          <p:nvPr/>
        </p:nvSpPr>
        <p:spPr>
          <a:xfrm>
            <a:off x="2162665" y="4345215"/>
            <a:ext cx="4512456" cy="1183566"/>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defRPr sz="3400" kern="1200">
                <a:solidFill>
                  <a:schemeClr val="accent1"/>
                </a:solidFill>
                <a:latin typeface="+mj-lt"/>
                <a:ea typeface="+mj-ea"/>
                <a:cs typeface="+mj-cs"/>
              </a:defRPr>
            </a:lvl1pPr>
          </a:lstStyle>
          <a:p>
            <a:endParaRPr lang="en-US" sz="2000" dirty="0"/>
          </a:p>
          <a:p>
            <a:r>
              <a:rPr lang="en-US" sz="2000" dirty="0"/>
              <a:t>Expand …. </a:t>
            </a:r>
          </a:p>
          <a:p>
            <a:r>
              <a:rPr lang="en-US" sz="2000" dirty="0"/>
              <a:t>Vertical Expansion?</a:t>
            </a:r>
          </a:p>
          <a:p>
            <a:r>
              <a:rPr lang="en-US" sz="2000" dirty="0"/>
              <a:t>Horizontal Expansion?</a:t>
            </a:r>
          </a:p>
        </p:txBody>
      </p:sp>
    </p:spTree>
    <p:extLst>
      <p:ext uri="{BB962C8B-B14F-4D97-AF65-F5344CB8AC3E}">
        <p14:creationId xmlns:p14="http://schemas.microsoft.com/office/powerpoint/2010/main" val="50767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82F90-E602-E258-9612-FF6224F0838B}"/>
              </a:ext>
            </a:extLst>
          </p:cNvPr>
          <p:cNvSpPr>
            <a:spLocks noGrp="1"/>
          </p:cNvSpPr>
          <p:nvPr>
            <p:ph type="title"/>
          </p:nvPr>
        </p:nvSpPr>
        <p:spPr>
          <a:xfrm>
            <a:off x="2290129" y="594927"/>
            <a:ext cx="6755567" cy="602403"/>
          </a:xfrm>
        </p:spPr>
        <p:txBody>
          <a:bodyPr anchor="b">
            <a:normAutofit/>
          </a:bodyPr>
          <a:lstStyle/>
          <a:p>
            <a:r>
              <a:rPr lang="en-US" sz="3100" dirty="0"/>
              <a:t>Keep It Open and Reduce The Fill Rate</a:t>
            </a:r>
          </a:p>
        </p:txBody>
      </p:sp>
      <p:sp>
        <p:nvSpPr>
          <p:cNvPr id="4" name="Content Placeholder 3">
            <a:extLst>
              <a:ext uri="{FF2B5EF4-FFF2-40B4-BE49-F238E27FC236}">
                <a16:creationId xmlns:a16="http://schemas.microsoft.com/office/drawing/2014/main" id="{29A53697-080C-5C45-CDED-07A2F8638EAA}"/>
              </a:ext>
            </a:extLst>
          </p:cNvPr>
          <p:cNvSpPr>
            <a:spLocks noGrp="1"/>
          </p:cNvSpPr>
          <p:nvPr>
            <p:ph sz="half" idx="2"/>
          </p:nvPr>
        </p:nvSpPr>
        <p:spPr>
          <a:xfrm>
            <a:off x="6172200" y="1556281"/>
            <a:ext cx="4609775" cy="4620682"/>
          </a:xfrm>
        </p:spPr>
        <p:txBody>
          <a:bodyPr>
            <a:normAutofit lnSpcReduction="10000"/>
          </a:bodyPr>
          <a:lstStyle/>
          <a:p>
            <a:r>
              <a:rPr lang="en-US" sz="1500" dirty="0"/>
              <a:t>50% of Current Fill Rate = Slower Growth</a:t>
            </a:r>
          </a:p>
          <a:p>
            <a:pPr lvl="1"/>
            <a:r>
              <a:rPr lang="en-US" sz="1500" dirty="0"/>
              <a:t>Reducing waste accepted by half could increase costs by 4.4% to 10.1%</a:t>
            </a:r>
          </a:p>
          <a:p>
            <a:r>
              <a:rPr lang="en-US" sz="1500" dirty="0"/>
              <a:t>County Waste Only</a:t>
            </a:r>
          </a:p>
          <a:p>
            <a:pPr lvl="1"/>
            <a:r>
              <a:rPr lang="en-US" sz="1500" dirty="0"/>
              <a:t>Accepting only Ontario County waste increases residential costs by 7.5% to 20.9%</a:t>
            </a:r>
          </a:p>
          <a:p>
            <a:r>
              <a:rPr lang="en-US" sz="1500" dirty="0"/>
              <a:t>Build a NEW County Commercial Transfer Station ( many towns currently have transfer stations)</a:t>
            </a:r>
          </a:p>
          <a:p>
            <a:pPr lvl="1"/>
            <a:r>
              <a:rPr lang="en-US" sz="1500" dirty="0"/>
              <a:t>Transfer to Seneca Meadows increases costs by 11.1% to 16.4%</a:t>
            </a:r>
          </a:p>
          <a:p>
            <a:pPr lvl="1"/>
            <a:r>
              <a:rPr lang="en-US" sz="1500" dirty="0"/>
              <a:t>Transfer to High Acres increases costs by 8.4% to 10.1%</a:t>
            </a:r>
          </a:p>
          <a:p>
            <a:r>
              <a:rPr lang="en-US" sz="1500" dirty="0"/>
              <a:t>Waste Export by Direct Haul</a:t>
            </a:r>
          </a:p>
          <a:p>
            <a:pPr lvl="1"/>
            <a:r>
              <a:rPr lang="en-US" sz="1500" dirty="0"/>
              <a:t>Direct Haul to Seneca Meadows increases costs by 16.4% to 68.2%</a:t>
            </a:r>
          </a:p>
          <a:p>
            <a:pPr lvl="1"/>
            <a:r>
              <a:rPr lang="en-US" sz="1500" dirty="0"/>
              <a:t>Direct Haul to High Acres increases costs by 8.1% to 19.4%</a:t>
            </a:r>
          </a:p>
          <a:p>
            <a:pPr lvl="1"/>
            <a:r>
              <a:rPr lang="en-US" sz="1500" dirty="0"/>
              <a:t>Direct Haul to Mill Seat increases costs by 10.1% to 20.9%</a:t>
            </a:r>
          </a:p>
        </p:txBody>
      </p:sp>
      <p:graphicFrame>
        <p:nvGraphicFramePr>
          <p:cNvPr id="6" name="Content Placeholder 5">
            <a:extLst>
              <a:ext uri="{FF2B5EF4-FFF2-40B4-BE49-F238E27FC236}">
                <a16:creationId xmlns:a16="http://schemas.microsoft.com/office/drawing/2014/main" id="{D1FD0EAD-B1BC-4023-A940-166C80031485}"/>
              </a:ext>
            </a:extLst>
          </p:cNvPr>
          <p:cNvGraphicFramePr>
            <a:graphicFrameLocks noGrp="1"/>
          </p:cNvGraphicFramePr>
          <p:nvPr>
            <p:ph sz="half" idx="1"/>
            <p:extLst>
              <p:ext uri="{D42A27DB-BD31-4B8C-83A1-F6EECF244321}">
                <p14:modId xmlns:p14="http://schemas.microsoft.com/office/powerpoint/2010/main" val="2743703990"/>
              </p:ext>
            </p:extLst>
          </p:nvPr>
        </p:nvGraphicFramePr>
        <p:xfrm>
          <a:off x="1783080" y="1556281"/>
          <a:ext cx="3884833" cy="4620686"/>
        </p:xfrm>
        <a:graphic>
          <a:graphicData uri="http://schemas.openxmlformats.org/drawingml/2006/table">
            <a:tbl>
              <a:tblPr firstRow="1" bandRow="1">
                <a:tableStyleId>{5C22544A-7EE6-4342-B048-85BDC9FD1C3A}</a:tableStyleId>
              </a:tblPr>
              <a:tblGrid>
                <a:gridCol w="1962726">
                  <a:extLst>
                    <a:ext uri="{9D8B030D-6E8A-4147-A177-3AD203B41FA5}">
                      <a16:colId xmlns:a16="http://schemas.microsoft.com/office/drawing/2014/main" val="4075543545"/>
                    </a:ext>
                  </a:extLst>
                </a:gridCol>
                <a:gridCol w="1922107">
                  <a:extLst>
                    <a:ext uri="{9D8B030D-6E8A-4147-A177-3AD203B41FA5}">
                      <a16:colId xmlns:a16="http://schemas.microsoft.com/office/drawing/2014/main" val="3247719836"/>
                    </a:ext>
                  </a:extLst>
                </a:gridCol>
              </a:tblGrid>
              <a:tr h="564242">
                <a:tc gridSpan="2">
                  <a:txBody>
                    <a:bodyPr/>
                    <a:lstStyle/>
                    <a:p>
                      <a:r>
                        <a:rPr lang="en-US" sz="1500"/>
                        <a:t>Cost Increase by Waste Management Option</a:t>
                      </a:r>
                    </a:p>
                  </a:txBody>
                  <a:tcPr marL="76249" marR="76249" marT="38124" marB="38124" anchor="ctr"/>
                </a:tc>
                <a:tc hMerge="1">
                  <a:txBody>
                    <a:bodyPr/>
                    <a:lstStyle/>
                    <a:p>
                      <a:endParaRPr lang="en-US"/>
                    </a:p>
                  </a:txBody>
                  <a:tcPr/>
                </a:tc>
                <a:extLst>
                  <a:ext uri="{0D108BD9-81ED-4DB2-BD59-A6C34878D82A}">
                    <a16:rowId xmlns:a16="http://schemas.microsoft.com/office/drawing/2014/main" val="4142179999"/>
                  </a:ext>
                </a:extLst>
              </a:tr>
              <a:tr h="335496">
                <a:tc>
                  <a:txBody>
                    <a:bodyPr/>
                    <a:lstStyle/>
                    <a:p>
                      <a:r>
                        <a:rPr lang="en-US" sz="1500"/>
                        <a:t>Option</a:t>
                      </a:r>
                    </a:p>
                  </a:txBody>
                  <a:tcPr marL="76249" marR="76249" marT="38124" marB="38124" anchor="ctr"/>
                </a:tc>
                <a:tc>
                  <a:txBody>
                    <a:bodyPr/>
                    <a:lstStyle/>
                    <a:p>
                      <a:r>
                        <a:rPr lang="en-US" sz="1500"/>
                        <a:t>Cost Increase (%)</a:t>
                      </a:r>
                    </a:p>
                  </a:txBody>
                  <a:tcPr marL="76249" marR="76249" marT="38124" marB="38124" anchor="ctr"/>
                </a:tc>
                <a:extLst>
                  <a:ext uri="{0D108BD9-81ED-4DB2-BD59-A6C34878D82A}">
                    <a16:rowId xmlns:a16="http://schemas.microsoft.com/office/drawing/2014/main" val="3055872667"/>
                  </a:ext>
                </a:extLst>
              </a:tr>
              <a:tr h="564242">
                <a:tc>
                  <a:txBody>
                    <a:bodyPr/>
                    <a:lstStyle/>
                    <a:p>
                      <a:r>
                        <a:rPr lang="en-US" sz="1500"/>
                        <a:t>50% of Current Fill Rate</a:t>
                      </a:r>
                    </a:p>
                  </a:txBody>
                  <a:tcPr marL="76249" marR="76249" marT="38124" marB="38124" anchor="ctr"/>
                </a:tc>
                <a:tc>
                  <a:txBody>
                    <a:bodyPr/>
                    <a:lstStyle/>
                    <a:p>
                      <a:r>
                        <a:rPr lang="en-US" sz="1500"/>
                        <a:t>4.4% to 10.1%</a:t>
                      </a:r>
                    </a:p>
                  </a:txBody>
                  <a:tcPr marL="76249" marR="76249" marT="38124" marB="38124" anchor="ctr"/>
                </a:tc>
                <a:extLst>
                  <a:ext uri="{0D108BD9-81ED-4DB2-BD59-A6C34878D82A}">
                    <a16:rowId xmlns:a16="http://schemas.microsoft.com/office/drawing/2014/main" val="1685966182"/>
                  </a:ext>
                </a:extLst>
              </a:tr>
              <a:tr h="335496">
                <a:tc>
                  <a:txBody>
                    <a:bodyPr/>
                    <a:lstStyle/>
                    <a:p>
                      <a:r>
                        <a:rPr lang="en-US" sz="1500"/>
                        <a:t>County Waste Only</a:t>
                      </a:r>
                    </a:p>
                  </a:txBody>
                  <a:tcPr marL="76249" marR="76249" marT="38124" marB="38124" anchor="ctr"/>
                </a:tc>
                <a:tc>
                  <a:txBody>
                    <a:bodyPr/>
                    <a:lstStyle/>
                    <a:p>
                      <a:r>
                        <a:rPr lang="en-US" sz="1500"/>
                        <a:t>7.5% to 20.9%</a:t>
                      </a:r>
                    </a:p>
                  </a:txBody>
                  <a:tcPr marL="76249" marR="76249" marT="38124" marB="38124" anchor="ctr"/>
                </a:tc>
                <a:extLst>
                  <a:ext uri="{0D108BD9-81ED-4DB2-BD59-A6C34878D82A}">
                    <a16:rowId xmlns:a16="http://schemas.microsoft.com/office/drawing/2014/main" val="802215013"/>
                  </a:ext>
                </a:extLst>
              </a:tr>
              <a:tr h="564242">
                <a:tc>
                  <a:txBody>
                    <a:bodyPr/>
                    <a:lstStyle/>
                    <a:p>
                      <a:r>
                        <a:rPr lang="en-US" sz="1500" dirty="0"/>
                        <a:t>NEW Transfer Station to Seneca Meadows</a:t>
                      </a:r>
                    </a:p>
                  </a:txBody>
                  <a:tcPr marL="76249" marR="76249" marT="38124" marB="38124" anchor="ctr"/>
                </a:tc>
                <a:tc>
                  <a:txBody>
                    <a:bodyPr/>
                    <a:lstStyle/>
                    <a:p>
                      <a:r>
                        <a:rPr lang="en-US" sz="1500"/>
                        <a:t>11.1% to 16.4%</a:t>
                      </a:r>
                    </a:p>
                  </a:txBody>
                  <a:tcPr marL="76249" marR="76249" marT="38124" marB="38124" anchor="ctr"/>
                </a:tc>
                <a:extLst>
                  <a:ext uri="{0D108BD9-81ED-4DB2-BD59-A6C34878D82A}">
                    <a16:rowId xmlns:a16="http://schemas.microsoft.com/office/drawing/2014/main" val="531564049"/>
                  </a:ext>
                </a:extLst>
              </a:tr>
              <a:tr h="564242">
                <a:tc>
                  <a:txBody>
                    <a:bodyPr/>
                    <a:lstStyle/>
                    <a:p>
                      <a:r>
                        <a:rPr lang="en-US" sz="1500" dirty="0"/>
                        <a:t>NEW Transfer Station to High Acres</a:t>
                      </a:r>
                    </a:p>
                  </a:txBody>
                  <a:tcPr marL="76249" marR="76249" marT="38124" marB="38124" anchor="ctr"/>
                </a:tc>
                <a:tc>
                  <a:txBody>
                    <a:bodyPr/>
                    <a:lstStyle/>
                    <a:p>
                      <a:r>
                        <a:rPr lang="en-US" sz="1500"/>
                        <a:t>8.4% to 10.1%</a:t>
                      </a:r>
                    </a:p>
                  </a:txBody>
                  <a:tcPr marL="76249" marR="76249" marT="38124" marB="38124" anchor="ctr"/>
                </a:tc>
                <a:extLst>
                  <a:ext uri="{0D108BD9-81ED-4DB2-BD59-A6C34878D82A}">
                    <a16:rowId xmlns:a16="http://schemas.microsoft.com/office/drawing/2014/main" val="3478350809"/>
                  </a:ext>
                </a:extLst>
              </a:tr>
              <a:tr h="564242">
                <a:tc>
                  <a:txBody>
                    <a:bodyPr/>
                    <a:lstStyle/>
                    <a:p>
                      <a:r>
                        <a:rPr lang="en-US" sz="1500" dirty="0"/>
                        <a:t>Direct Haul to Seneca Meadows</a:t>
                      </a:r>
                    </a:p>
                  </a:txBody>
                  <a:tcPr marL="76249" marR="76249" marT="38124" marB="38124" anchor="ctr"/>
                </a:tc>
                <a:tc>
                  <a:txBody>
                    <a:bodyPr/>
                    <a:lstStyle/>
                    <a:p>
                      <a:r>
                        <a:rPr lang="en-US" sz="1500"/>
                        <a:t>16.4% to 68.2%</a:t>
                      </a:r>
                    </a:p>
                  </a:txBody>
                  <a:tcPr marL="76249" marR="76249" marT="38124" marB="38124" anchor="ctr"/>
                </a:tc>
                <a:extLst>
                  <a:ext uri="{0D108BD9-81ED-4DB2-BD59-A6C34878D82A}">
                    <a16:rowId xmlns:a16="http://schemas.microsoft.com/office/drawing/2014/main" val="2561081646"/>
                  </a:ext>
                </a:extLst>
              </a:tr>
              <a:tr h="564242">
                <a:tc>
                  <a:txBody>
                    <a:bodyPr/>
                    <a:lstStyle/>
                    <a:p>
                      <a:r>
                        <a:rPr lang="en-US" sz="1500"/>
                        <a:t>Direct Haul to High Acres</a:t>
                      </a:r>
                    </a:p>
                  </a:txBody>
                  <a:tcPr marL="76249" marR="76249" marT="38124" marB="38124" anchor="ctr"/>
                </a:tc>
                <a:tc>
                  <a:txBody>
                    <a:bodyPr/>
                    <a:lstStyle/>
                    <a:p>
                      <a:r>
                        <a:rPr lang="en-US" sz="1500"/>
                        <a:t>8.1% to 19.4%</a:t>
                      </a:r>
                    </a:p>
                  </a:txBody>
                  <a:tcPr marL="76249" marR="76249" marT="38124" marB="38124" anchor="ctr"/>
                </a:tc>
                <a:extLst>
                  <a:ext uri="{0D108BD9-81ED-4DB2-BD59-A6C34878D82A}">
                    <a16:rowId xmlns:a16="http://schemas.microsoft.com/office/drawing/2014/main" val="2600557928"/>
                  </a:ext>
                </a:extLst>
              </a:tr>
              <a:tr h="564242">
                <a:tc>
                  <a:txBody>
                    <a:bodyPr/>
                    <a:lstStyle/>
                    <a:p>
                      <a:r>
                        <a:rPr lang="en-US" sz="1500"/>
                        <a:t>Direct Haul to Mill Seat</a:t>
                      </a:r>
                    </a:p>
                  </a:txBody>
                  <a:tcPr marL="76249" marR="76249" marT="38124" marB="38124" anchor="ctr"/>
                </a:tc>
                <a:tc>
                  <a:txBody>
                    <a:bodyPr/>
                    <a:lstStyle/>
                    <a:p>
                      <a:r>
                        <a:rPr lang="en-US" sz="1500" dirty="0"/>
                        <a:t>10.1% to 20.9%</a:t>
                      </a:r>
                    </a:p>
                  </a:txBody>
                  <a:tcPr marL="76249" marR="76249" marT="38124" marB="38124" anchor="ctr"/>
                </a:tc>
                <a:extLst>
                  <a:ext uri="{0D108BD9-81ED-4DB2-BD59-A6C34878D82A}">
                    <a16:rowId xmlns:a16="http://schemas.microsoft.com/office/drawing/2014/main" val="747603735"/>
                  </a:ext>
                </a:extLst>
              </a:tr>
            </a:tbl>
          </a:graphicData>
        </a:graphic>
      </p:graphicFrame>
    </p:spTree>
    <p:extLst>
      <p:ext uri="{BB962C8B-B14F-4D97-AF65-F5344CB8AC3E}">
        <p14:creationId xmlns:p14="http://schemas.microsoft.com/office/powerpoint/2010/main" val="246052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9223-90A3-6AC7-C5CD-21A5C0A03DCA}"/>
              </a:ext>
            </a:extLst>
          </p:cNvPr>
          <p:cNvSpPr>
            <a:spLocks noGrp="1"/>
          </p:cNvSpPr>
          <p:nvPr>
            <p:ph type="title"/>
          </p:nvPr>
        </p:nvSpPr>
        <p:spPr>
          <a:xfrm>
            <a:off x="2620642" y="348164"/>
            <a:ext cx="6950716" cy="665745"/>
          </a:xfrm>
        </p:spPr>
        <p:txBody>
          <a:bodyPr>
            <a:normAutofit/>
          </a:bodyPr>
          <a:lstStyle/>
          <a:p>
            <a:r>
              <a:rPr lang="en-US" sz="3200" dirty="0"/>
              <a:t>Landfills in Relation to Ontario County</a:t>
            </a:r>
          </a:p>
        </p:txBody>
      </p:sp>
      <p:pic>
        <p:nvPicPr>
          <p:cNvPr id="6" name="Content Placeholder 5">
            <a:extLst>
              <a:ext uri="{FF2B5EF4-FFF2-40B4-BE49-F238E27FC236}">
                <a16:creationId xmlns:a16="http://schemas.microsoft.com/office/drawing/2014/main" id="{EBA9135F-3A96-01DA-9801-59113A249B1D}"/>
              </a:ext>
            </a:extLst>
          </p:cNvPr>
          <p:cNvPicPr>
            <a:picLocks noGrp="1" noChangeAspect="1"/>
          </p:cNvPicPr>
          <p:nvPr>
            <p:ph sz="half" idx="1"/>
          </p:nvPr>
        </p:nvPicPr>
        <p:blipFill>
          <a:blip r:embed="rId2"/>
          <a:stretch>
            <a:fillRect/>
          </a:stretch>
        </p:blipFill>
        <p:spPr>
          <a:xfrm>
            <a:off x="3831258" y="1555750"/>
            <a:ext cx="4529484" cy="4621213"/>
          </a:xfrm>
        </p:spPr>
      </p:pic>
    </p:spTree>
    <p:extLst>
      <p:ext uri="{BB962C8B-B14F-4D97-AF65-F5344CB8AC3E}">
        <p14:creationId xmlns:p14="http://schemas.microsoft.com/office/powerpoint/2010/main" val="427332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52BB1-FA8A-F37B-B574-1938D789D83F}"/>
              </a:ext>
            </a:extLst>
          </p:cNvPr>
          <p:cNvSpPr>
            <a:spLocks noGrp="1"/>
          </p:cNvSpPr>
          <p:nvPr>
            <p:ph type="title"/>
          </p:nvPr>
        </p:nvSpPr>
        <p:spPr>
          <a:xfrm>
            <a:off x="596211" y="276087"/>
            <a:ext cx="2567613" cy="528585"/>
          </a:xfrm>
        </p:spPr>
        <p:txBody>
          <a:bodyPr anchor="b">
            <a:normAutofit/>
          </a:bodyPr>
          <a:lstStyle/>
          <a:p>
            <a:r>
              <a:rPr lang="en-US" sz="2400" dirty="0"/>
              <a:t>Vertical Expansion</a:t>
            </a:r>
          </a:p>
        </p:txBody>
      </p:sp>
      <p:sp>
        <p:nvSpPr>
          <p:cNvPr id="3" name="Content Placeholder 2">
            <a:extLst>
              <a:ext uri="{FF2B5EF4-FFF2-40B4-BE49-F238E27FC236}">
                <a16:creationId xmlns:a16="http://schemas.microsoft.com/office/drawing/2014/main" id="{F8947F39-60B6-1FEC-CDB3-7289F9F35608}"/>
              </a:ext>
            </a:extLst>
          </p:cNvPr>
          <p:cNvSpPr>
            <a:spLocks noGrp="1"/>
          </p:cNvSpPr>
          <p:nvPr>
            <p:ph idx="1"/>
          </p:nvPr>
        </p:nvSpPr>
        <p:spPr>
          <a:xfrm>
            <a:off x="294458" y="863108"/>
            <a:ext cx="3171117" cy="5559552"/>
          </a:xfrm>
        </p:spPr>
        <p:txBody>
          <a:bodyPr>
            <a:normAutofit fontScale="92500" lnSpcReduction="10000"/>
          </a:bodyPr>
          <a:lstStyle/>
          <a:p>
            <a:r>
              <a:rPr lang="en-US" sz="1600" dirty="0"/>
              <a:t>Pros</a:t>
            </a:r>
          </a:p>
          <a:p>
            <a:pPr lvl="1"/>
            <a:r>
              <a:rPr lang="en-US" sz="1600" dirty="0"/>
              <a:t>Maximizes Space</a:t>
            </a:r>
          </a:p>
          <a:p>
            <a:pPr lvl="1"/>
            <a:r>
              <a:rPr lang="en-US" sz="1600" dirty="0"/>
              <a:t>Utilizes the current landfill footprint</a:t>
            </a:r>
          </a:p>
          <a:p>
            <a:pPr lvl="1"/>
            <a:r>
              <a:rPr lang="en-US" sz="1600" dirty="0"/>
              <a:t>Minimizes land use</a:t>
            </a:r>
          </a:p>
          <a:p>
            <a:pPr lvl="1"/>
            <a:r>
              <a:rPr lang="en-US" sz="1600" dirty="0"/>
              <a:t>Lower Costs</a:t>
            </a:r>
          </a:p>
          <a:p>
            <a:pPr lvl="2"/>
            <a:r>
              <a:rPr lang="en-US" dirty="0"/>
              <a:t>Generally less expensive than lateral expansion</a:t>
            </a:r>
          </a:p>
          <a:p>
            <a:pPr lvl="2"/>
            <a:r>
              <a:rPr lang="en-US" dirty="0"/>
              <a:t>Doesn't require new land acquisition</a:t>
            </a:r>
          </a:p>
          <a:p>
            <a:pPr lvl="2"/>
            <a:r>
              <a:rPr lang="en-US" dirty="0"/>
              <a:t>May face fewer regulatory hurdles compared to new landfills</a:t>
            </a:r>
          </a:p>
          <a:p>
            <a:r>
              <a:rPr lang="en-US" sz="1600" dirty="0"/>
              <a:t>Cons</a:t>
            </a:r>
          </a:p>
          <a:p>
            <a:pPr lvl="2"/>
            <a:r>
              <a:rPr lang="en-US" dirty="0"/>
              <a:t>Structural Challenges</a:t>
            </a:r>
          </a:p>
          <a:p>
            <a:pPr lvl="2"/>
            <a:r>
              <a:rPr lang="en-US" dirty="0"/>
              <a:t>Requires careful engineering to ensure stability</a:t>
            </a:r>
          </a:p>
          <a:p>
            <a:pPr lvl="2"/>
            <a:r>
              <a:rPr lang="en-US" dirty="0"/>
              <a:t>Limited Capacity Increase</a:t>
            </a:r>
          </a:p>
          <a:p>
            <a:pPr lvl="2"/>
            <a:r>
              <a:rPr lang="en-US" dirty="0"/>
              <a:t>May not provide as much additional capacity as a new landfill</a:t>
            </a:r>
          </a:p>
          <a:p>
            <a:pPr lvl="2"/>
            <a:r>
              <a:rPr lang="en-US" dirty="0"/>
              <a:t>Potential for increased odor and visual impact</a:t>
            </a:r>
          </a:p>
        </p:txBody>
      </p:sp>
      <p:sp>
        <p:nvSpPr>
          <p:cNvPr id="6" name="TextBox 5">
            <a:extLst>
              <a:ext uri="{FF2B5EF4-FFF2-40B4-BE49-F238E27FC236}">
                <a16:creationId xmlns:a16="http://schemas.microsoft.com/office/drawing/2014/main" id="{4DAA97B1-2346-10F5-36E1-150BDCA15E7A}"/>
              </a:ext>
            </a:extLst>
          </p:cNvPr>
          <p:cNvSpPr txBox="1"/>
          <p:nvPr/>
        </p:nvSpPr>
        <p:spPr>
          <a:xfrm>
            <a:off x="9267117" y="401443"/>
            <a:ext cx="2591126" cy="461665"/>
          </a:xfrm>
          <a:prstGeom prst="rect">
            <a:avLst/>
          </a:prstGeom>
          <a:noFill/>
        </p:spPr>
        <p:txBody>
          <a:bodyPr wrap="square">
            <a:spAutoFit/>
          </a:bodyPr>
          <a:lstStyle/>
          <a:p>
            <a:r>
              <a:rPr lang="en-US" sz="2400" dirty="0">
                <a:solidFill>
                  <a:schemeClr val="accent1"/>
                </a:solidFill>
              </a:rPr>
              <a:t>Lateral Expansion</a:t>
            </a:r>
          </a:p>
        </p:txBody>
      </p:sp>
      <p:sp>
        <p:nvSpPr>
          <p:cNvPr id="7" name="Content Placeholder 2">
            <a:extLst>
              <a:ext uri="{FF2B5EF4-FFF2-40B4-BE49-F238E27FC236}">
                <a16:creationId xmlns:a16="http://schemas.microsoft.com/office/drawing/2014/main" id="{37D99D4B-44E1-A41C-4BE3-D2D6C5AD3047}"/>
              </a:ext>
            </a:extLst>
          </p:cNvPr>
          <p:cNvSpPr txBox="1">
            <a:spLocks/>
          </p:cNvSpPr>
          <p:nvPr/>
        </p:nvSpPr>
        <p:spPr>
          <a:xfrm>
            <a:off x="8726427" y="897005"/>
            <a:ext cx="3171117" cy="5559552"/>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sz="1500" dirty="0"/>
              <a:t>Pros</a:t>
            </a:r>
          </a:p>
          <a:p>
            <a:pPr lvl="1"/>
            <a:r>
              <a:rPr lang="en-US" sz="1500" dirty="0"/>
              <a:t>Increased Capacity</a:t>
            </a:r>
          </a:p>
          <a:p>
            <a:pPr lvl="1"/>
            <a:r>
              <a:rPr lang="en-US" sz="1500" dirty="0"/>
              <a:t>Provides significant additional space for waste disposal</a:t>
            </a:r>
          </a:p>
          <a:p>
            <a:pPr lvl="1"/>
            <a:r>
              <a:rPr lang="en-US" sz="1500" dirty="0"/>
              <a:t>Long-Term Solution</a:t>
            </a:r>
          </a:p>
          <a:p>
            <a:pPr lvl="1"/>
            <a:r>
              <a:rPr lang="en-US" sz="1500" dirty="0"/>
              <a:t>Extends the landfill's operational life considerably</a:t>
            </a:r>
          </a:p>
          <a:p>
            <a:endParaRPr lang="en-US" sz="1500" dirty="0"/>
          </a:p>
          <a:p>
            <a:endParaRPr lang="en-US" sz="1500" dirty="0"/>
          </a:p>
          <a:p>
            <a:r>
              <a:rPr lang="en-US" sz="1500" dirty="0"/>
              <a:t>Cons</a:t>
            </a:r>
          </a:p>
          <a:p>
            <a:pPr lvl="1"/>
            <a:r>
              <a:rPr lang="en-US" sz="1500" dirty="0"/>
              <a:t>Requires purchasing additional land</a:t>
            </a:r>
          </a:p>
          <a:p>
            <a:pPr lvl="1"/>
            <a:r>
              <a:rPr lang="en-US" sz="1500" dirty="0"/>
              <a:t>Can be costly and contentious</a:t>
            </a:r>
          </a:p>
          <a:p>
            <a:pPr lvl="1"/>
            <a:r>
              <a:rPr lang="en-US" sz="1500" dirty="0"/>
              <a:t>Permitting and construction costs</a:t>
            </a:r>
          </a:p>
          <a:p>
            <a:pPr lvl="1"/>
            <a:r>
              <a:rPr lang="en-US" sz="1500" dirty="0"/>
              <a:t>Greater potential for environmental disruption</a:t>
            </a:r>
          </a:p>
          <a:p>
            <a:pPr lvl="1"/>
            <a:r>
              <a:rPr lang="en-US" sz="1500" dirty="0"/>
              <a:t>Greater Regulatory challenges</a:t>
            </a:r>
          </a:p>
          <a:p>
            <a:endParaRPr lang="en-US" sz="1600" dirty="0"/>
          </a:p>
        </p:txBody>
      </p:sp>
      <p:pic>
        <p:nvPicPr>
          <p:cNvPr id="4098" name="Picture 2" descr="VERTICAL EXPANSION">
            <a:extLst>
              <a:ext uri="{FF2B5EF4-FFF2-40B4-BE49-F238E27FC236}">
                <a16:creationId xmlns:a16="http://schemas.microsoft.com/office/drawing/2014/main" id="{8C1DB3D9-D5C2-BCB1-C1A6-5B9159687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032" y="679762"/>
            <a:ext cx="4476232" cy="15270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ntario County Landfill">
            <a:extLst>
              <a:ext uri="{FF2B5EF4-FFF2-40B4-BE49-F238E27FC236}">
                <a16:creationId xmlns:a16="http://schemas.microsoft.com/office/drawing/2014/main" id="{68AB6B1F-4051-119E-4442-F251775D9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064" y="3429000"/>
            <a:ext cx="3886200" cy="21762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BDEBD96-D733-97AB-AE94-824B1A01A38A}"/>
              </a:ext>
            </a:extLst>
          </p:cNvPr>
          <p:cNvSpPr txBox="1"/>
          <p:nvPr/>
        </p:nvSpPr>
        <p:spPr>
          <a:xfrm>
            <a:off x="5272217" y="5710904"/>
            <a:ext cx="1647566" cy="276999"/>
          </a:xfrm>
          <a:prstGeom prst="rect">
            <a:avLst/>
          </a:prstGeom>
          <a:noFill/>
        </p:spPr>
        <p:txBody>
          <a:bodyPr wrap="square" rtlCol="0">
            <a:spAutoFit/>
          </a:bodyPr>
          <a:lstStyle/>
          <a:p>
            <a:r>
              <a:rPr lang="en-US" sz="1200" b="1" dirty="0"/>
              <a:t>Lateral Expansion</a:t>
            </a:r>
          </a:p>
        </p:txBody>
      </p:sp>
      <p:sp>
        <p:nvSpPr>
          <p:cNvPr id="10" name="TextBox 9">
            <a:extLst>
              <a:ext uri="{FF2B5EF4-FFF2-40B4-BE49-F238E27FC236}">
                <a16:creationId xmlns:a16="http://schemas.microsoft.com/office/drawing/2014/main" id="{A1D3C874-2B68-3B3B-1702-380596FA2482}"/>
              </a:ext>
            </a:extLst>
          </p:cNvPr>
          <p:cNvSpPr txBox="1"/>
          <p:nvPr/>
        </p:nvSpPr>
        <p:spPr>
          <a:xfrm>
            <a:off x="5146365" y="2312442"/>
            <a:ext cx="1647566" cy="276999"/>
          </a:xfrm>
          <a:prstGeom prst="rect">
            <a:avLst/>
          </a:prstGeom>
          <a:noFill/>
        </p:spPr>
        <p:txBody>
          <a:bodyPr wrap="square" rtlCol="0">
            <a:spAutoFit/>
          </a:bodyPr>
          <a:lstStyle/>
          <a:p>
            <a:r>
              <a:rPr lang="en-US" sz="1200" b="1" dirty="0"/>
              <a:t>Vertical Expansion</a:t>
            </a:r>
          </a:p>
        </p:txBody>
      </p:sp>
    </p:spTree>
    <p:extLst>
      <p:ext uri="{BB962C8B-B14F-4D97-AF65-F5344CB8AC3E}">
        <p14:creationId xmlns:p14="http://schemas.microsoft.com/office/powerpoint/2010/main" val="229297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CC89-1C92-1124-400D-E30678D2F1AA}"/>
              </a:ext>
            </a:extLst>
          </p:cNvPr>
          <p:cNvSpPr>
            <a:spLocks noGrp="1"/>
          </p:cNvSpPr>
          <p:nvPr>
            <p:ph type="title"/>
          </p:nvPr>
        </p:nvSpPr>
        <p:spPr>
          <a:xfrm>
            <a:off x="1410027" y="276087"/>
            <a:ext cx="3655750" cy="1183566"/>
          </a:xfrm>
        </p:spPr>
        <p:txBody>
          <a:bodyPr anchor="b">
            <a:normAutofit/>
          </a:bodyPr>
          <a:lstStyle/>
          <a:p>
            <a:r>
              <a:rPr lang="en-US" dirty="0"/>
              <a:t>Waste Diversion?</a:t>
            </a:r>
          </a:p>
        </p:txBody>
      </p:sp>
      <p:sp>
        <p:nvSpPr>
          <p:cNvPr id="3" name="Content Placeholder 2">
            <a:extLst>
              <a:ext uri="{FF2B5EF4-FFF2-40B4-BE49-F238E27FC236}">
                <a16:creationId xmlns:a16="http://schemas.microsoft.com/office/drawing/2014/main" id="{AFE02562-7409-3194-78FE-955D901BF5EE}"/>
              </a:ext>
            </a:extLst>
          </p:cNvPr>
          <p:cNvSpPr>
            <a:spLocks noGrp="1"/>
          </p:cNvSpPr>
          <p:nvPr>
            <p:ph idx="1"/>
          </p:nvPr>
        </p:nvSpPr>
        <p:spPr>
          <a:xfrm>
            <a:off x="931491" y="1566001"/>
            <a:ext cx="5164509" cy="4620682"/>
          </a:xfrm>
        </p:spPr>
        <p:txBody>
          <a:bodyPr>
            <a:normAutofit/>
          </a:bodyPr>
          <a:lstStyle/>
          <a:p>
            <a:r>
              <a:rPr lang="en-US" dirty="0"/>
              <a:t>Waste Diversion</a:t>
            </a:r>
          </a:p>
          <a:p>
            <a:pPr lvl="1"/>
            <a:r>
              <a:rPr lang="en-US" sz="2200" b="1" dirty="0"/>
              <a:t>Not</a:t>
            </a:r>
            <a:r>
              <a:rPr lang="en-US" sz="2200" dirty="0"/>
              <a:t> closing the landfill </a:t>
            </a:r>
            <a:r>
              <a:rPr lang="en-US" sz="2200" b="1" dirty="0"/>
              <a:t>may</a:t>
            </a:r>
            <a:r>
              <a:rPr lang="en-US" sz="2200" dirty="0"/>
              <a:t> reduce the incentive to develop alternative waste management solutions</a:t>
            </a:r>
          </a:p>
          <a:p>
            <a:pPr lvl="1"/>
            <a:r>
              <a:rPr lang="en-US" sz="2200" dirty="0"/>
              <a:t>Recycling and composting are more environmentally friendly alternatives</a:t>
            </a:r>
          </a:p>
          <a:p>
            <a:r>
              <a:rPr lang="en-US" dirty="0"/>
              <a:t>Environmental Challenges</a:t>
            </a:r>
          </a:p>
          <a:p>
            <a:pPr lvl="1"/>
            <a:r>
              <a:rPr lang="en-US" sz="2200" dirty="0"/>
              <a:t>Continued operation of the landfill poses several environmental challenges (outlined earlier) that would need to be taken into consideration</a:t>
            </a:r>
          </a:p>
          <a:p>
            <a:pPr lvl="1"/>
            <a:r>
              <a:rPr lang="en-US" sz="2200" dirty="0"/>
              <a:t>Need to manage these challenges carefully to minimize negative impacts</a:t>
            </a:r>
          </a:p>
        </p:txBody>
      </p:sp>
      <p:sp>
        <p:nvSpPr>
          <p:cNvPr id="5" name="TextBox 4">
            <a:extLst>
              <a:ext uri="{FF2B5EF4-FFF2-40B4-BE49-F238E27FC236}">
                <a16:creationId xmlns:a16="http://schemas.microsoft.com/office/drawing/2014/main" id="{A879C834-B72C-3BFA-ECD6-5904F988A54C}"/>
              </a:ext>
            </a:extLst>
          </p:cNvPr>
          <p:cNvSpPr txBox="1"/>
          <p:nvPr/>
        </p:nvSpPr>
        <p:spPr>
          <a:xfrm>
            <a:off x="9521245" y="276087"/>
            <a:ext cx="2521458" cy="369332"/>
          </a:xfrm>
          <a:prstGeom prst="rect">
            <a:avLst/>
          </a:prstGeom>
          <a:noFill/>
        </p:spPr>
        <p:txBody>
          <a:bodyPr wrap="square">
            <a:spAutoFit/>
          </a:bodyPr>
          <a:lstStyle/>
          <a:p>
            <a:r>
              <a:rPr lang="en-US" dirty="0"/>
              <a:t>Maintaining Status Quo</a:t>
            </a:r>
          </a:p>
        </p:txBody>
      </p:sp>
      <p:pic>
        <p:nvPicPr>
          <p:cNvPr id="2050" name="Picture 2" descr="Ontario County Landfill | News ...">
            <a:extLst>
              <a:ext uri="{FF2B5EF4-FFF2-40B4-BE49-F238E27FC236}">
                <a16:creationId xmlns:a16="http://schemas.microsoft.com/office/drawing/2014/main" id="{5F420270-294C-FDB1-FF13-168B8C1F9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661" y="1051178"/>
            <a:ext cx="4007167" cy="30015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7BC2CBC-0DBD-39CD-BA6F-63030E74866E}"/>
              </a:ext>
            </a:extLst>
          </p:cNvPr>
          <p:cNvSpPr txBox="1"/>
          <p:nvPr/>
        </p:nvSpPr>
        <p:spPr>
          <a:xfrm>
            <a:off x="7453006" y="4101786"/>
            <a:ext cx="4136476" cy="646331"/>
          </a:xfrm>
          <a:prstGeom prst="rect">
            <a:avLst/>
          </a:prstGeom>
          <a:noFill/>
        </p:spPr>
        <p:txBody>
          <a:bodyPr wrap="square" rtlCol="0">
            <a:spAutoFit/>
          </a:bodyPr>
          <a:lstStyle/>
          <a:p>
            <a:r>
              <a:rPr lang="en-US" dirty="0"/>
              <a:t>Ontario County Recycling Facility (MRF)</a:t>
            </a:r>
          </a:p>
          <a:p>
            <a:r>
              <a:rPr lang="en-US" sz="1200" b="1" dirty="0"/>
              <a:t>Could continue IF landfill closes</a:t>
            </a:r>
            <a:r>
              <a:rPr lang="en-US" dirty="0"/>
              <a:t>.</a:t>
            </a:r>
          </a:p>
        </p:txBody>
      </p:sp>
    </p:spTree>
    <p:extLst>
      <p:ext uri="{BB962C8B-B14F-4D97-AF65-F5344CB8AC3E}">
        <p14:creationId xmlns:p14="http://schemas.microsoft.com/office/powerpoint/2010/main" val="91843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294E-DE2E-E460-E1D3-AFDEACD64C37}"/>
              </a:ext>
            </a:extLst>
          </p:cNvPr>
          <p:cNvSpPr>
            <a:spLocks noGrp="1"/>
          </p:cNvSpPr>
          <p:nvPr>
            <p:ph type="title"/>
          </p:nvPr>
        </p:nvSpPr>
        <p:spPr>
          <a:xfrm>
            <a:off x="285315" y="314430"/>
            <a:ext cx="4963342" cy="629169"/>
          </a:xfrm>
        </p:spPr>
        <p:txBody>
          <a:bodyPr anchor="b">
            <a:normAutofit/>
          </a:bodyPr>
          <a:lstStyle/>
          <a:p>
            <a:r>
              <a:rPr lang="en-US" dirty="0"/>
              <a:t>Waste-to-Energy Facility</a:t>
            </a:r>
          </a:p>
        </p:txBody>
      </p:sp>
      <p:sp>
        <p:nvSpPr>
          <p:cNvPr id="3" name="Content Placeholder 2">
            <a:extLst>
              <a:ext uri="{FF2B5EF4-FFF2-40B4-BE49-F238E27FC236}">
                <a16:creationId xmlns:a16="http://schemas.microsoft.com/office/drawing/2014/main" id="{07BEA1D9-C9B1-6DAC-E6F9-FE48425251B8}"/>
              </a:ext>
            </a:extLst>
          </p:cNvPr>
          <p:cNvSpPr>
            <a:spLocks noGrp="1"/>
          </p:cNvSpPr>
          <p:nvPr>
            <p:ph idx="1"/>
          </p:nvPr>
        </p:nvSpPr>
        <p:spPr>
          <a:xfrm>
            <a:off x="285315" y="1026505"/>
            <a:ext cx="5063925" cy="4620682"/>
          </a:xfrm>
        </p:spPr>
        <p:txBody>
          <a:bodyPr>
            <a:normAutofit/>
          </a:bodyPr>
          <a:lstStyle/>
          <a:p>
            <a:pPr marL="0" indent="0">
              <a:buNone/>
            </a:pPr>
            <a:r>
              <a:rPr lang="en-US" sz="1400" dirty="0"/>
              <a:t>PROs</a:t>
            </a:r>
          </a:p>
          <a:p>
            <a:pPr lvl="1"/>
            <a:r>
              <a:rPr lang="en-US" sz="1400" dirty="0"/>
              <a:t>Converts waste into energy</a:t>
            </a:r>
          </a:p>
          <a:p>
            <a:pPr lvl="1"/>
            <a:r>
              <a:rPr lang="en-US" sz="1400" dirty="0"/>
              <a:t>Reduces reliance on fossil fuels</a:t>
            </a:r>
          </a:p>
          <a:p>
            <a:pPr lvl="1"/>
            <a:r>
              <a:rPr lang="en-US" sz="1400" dirty="0"/>
              <a:t>Significantly reduces waste volume</a:t>
            </a:r>
          </a:p>
          <a:p>
            <a:pPr lvl="1"/>
            <a:r>
              <a:rPr lang="en-US" sz="1400" dirty="0"/>
              <a:t>Reduces methane emissions compared to landfilling</a:t>
            </a:r>
          </a:p>
          <a:p>
            <a:pPr lvl="1"/>
            <a:endParaRPr lang="en-US" sz="1400" dirty="0"/>
          </a:p>
          <a:p>
            <a:pPr marL="54864" indent="0">
              <a:buNone/>
            </a:pPr>
            <a:r>
              <a:rPr lang="en-US" sz="1400" dirty="0"/>
              <a:t>CONs</a:t>
            </a:r>
          </a:p>
          <a:p>
            <a:pPr lvl="1"/>
            <a:r>
              <a:rPr lang="en-US" sz="1400" dirty="0"/>
              <a:t>Regulatory Constraints</a:t>
            </a:r>
          </a:p>
          <a:p>
            <a:pPr lvl="1"/>
            <a:r>
              <a:rPr lang="en-US" sz="1400" dirty="0"/>
              <a:t>Strict regulations limit the siting of new WTE facilities.</a:t>
            </a:r>
          </a:p>
          <a:p>
            <a:pPr lvl="1"/>
            <a:r>
              <a:rPr lang="en-US" sz="1400" dirty="0"/>
              <a:t>High Capital Costs</a:t>
            </a:r>
          </a:p>
          <a:p>
            <a:pPr lvl="1"/>
            <a:r>
              <a:rPr lang="en-US" sz="1400" dirty="0"/>
              <a:t>Expensive to build and operate.</a:t>
            </a:r>
          </a:p>
          <a:p>
            <a:pPr lvl="2"/>
            <a:r>
              <a:rPr lang="en-US" sz="1200" dirty="0"/>
              <a:t>$41-$169MM, some closer to $1B to construct</a:t>
            </a:r>
          </a:p>
          <a:p>
            <a:pPr lvl="2"/>
            <a:r>
              <a:rPr lang="en-US" sz="1200" dirty="0"/>
              <a:t>$102$ - 680K, per ton fees, $30 - $30 MM annual operating costs </a:t>
            </a:r>
          </a:p>
          <a:p>
            <a:pPr lvl="2"/>
            <a:endParaRPr lang="en-US" sz="1200" dirty="0"/>
          </a:p>
          <a:p>
            <a:pPr lvl="1"/>
            <a:r>
              <a:rPr lang="en-US" sz="1400" dirty="0"/>
              <a:t>Public Opposition</a:t>
            </a:r>
          </a:p>
          <a:p>
            <a:pPr lvl="1"/>
            <a:r>
              <a:rPr lang="en-US" sz="1400" dirty="0"/>
              <a:t>Often faces strong community resistance due to perceived health risks and environmental impact.</a:t>
            </a:r>
          </a:p>
          <a:p>
            <a:pPr lvl="1"/>
            <a:endParaRPr lang="en-US" sz="1400" dirty="0"/>
          </a:p>
        </p:txBody>
      </p:sp>
      <p:pic>
        <p:nvPicPr>
          <p:cNvPr id="8" name="Online Media 7" title="Waste-to-Energy Virtual Tour">
            <a:hlinkClick r:id="" action="ppaction://media"/>
            <a:extLst>
              <a:ext uri="{FF2B5EF4-FFF2-40B4-BE49-F238E27FC236}">
                <a16:creationId xmlns:a16="http://schemas.microsoft.com/office/drawing/2014/main" id="{4B434E75-C246-181B-EFED-D23743D107D1}"/>
              </a:ext>
            </a:extLst>
          </p:cNvPr>
          <p:cNvPicPr>
            <a:picLocks noRot="1" noChangeAspect="1"/>
          </p:cNvPicPr>
          <p:nvPr>
            <a:videoFile r:link="rId1"/>
          </p:nvPr>
        </p:nvPicPr>
        <p:blipFill>
          <a:blip r:embed="rId4"/>
          <a:stretch>
            <a:fillRect/>
          </a:stretch>
        </p:blipFill>
        <p:spPr>
          <a:xfrm>
            <a:off x="5660136" y="1026505"/>
            <a:ext cx="6339933" cy="3582071"/>
          </a:xfrm>
          <a:prstGeom prst="rect">
            <a:avLst/>
          </a:prstGeom>
        </p:spPr>
      </p:pic>
      <p:sp>
        <p:nvSpPr>
          <p:cNvPr id="9" name="TextBox 8">
            <a:extLst>
              <a:ext uri="{FF2B5EF4-FFF2-40B4-BE49-F238E27FC236}">
                <a16:creationId xmlns:a16="http://schemas.microsoft.com/office/drawing/2014/main" id="{AF87EDDB-7E45-C2ED-D117-07C3658F8671}"/>
              </a:ext>
            </a:extLst>
          </p:cNvPr>
          <p:cNvSpPr txBox="1"/>
          <p:nvPr/>
        </p:nvSpPr>
        <p:spPr>
          <a:xfrm>
            <a:off x="7645954" y="4712663"/>
            <a:ext cx="2368296" cy="276999"/>
          </a:xfrm>
          <a:prstGeom prst="rect">
            <a:avLst/>
          </a:prstGeom>
          <a:noFill/>
        </p:spPr>
        <p:txBody>
          <a:bodyPr wrap="square" rtlCol="0">
            <a:spAutoFit/>
          </a:bodyPr>
          <a:lstStyle/>
          <a:p>
            <a:r>
              <a:rPr lang="en-US" sz="1200" dirty="0"/>
              <a:t>Waste To Energy Simulation Video</a:t>
            </a:r>
          </a:p>
        </p:txBody>
      </p:sp>
    </p:spTree>
    <p:extLst>
      <p:ext uri="{BB962C8B-B14F-4D97-AF65-F5344CB8AC3E}">
        <p14:creationId xmlns:p14="http://schemas.microsoft.com/office/powerpoint/2010/main" val="19920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6AD8C-0C78-363D-88F7-5F0696DDEF65}"/>
              </a:ext>
            </a:extLst>
          </p:cNvPr>
          <p:cNvSpPr>
            <a:spLocks noGrp="1"/>
          </p:cNvSpPr>
          <p:nvPr>
            <p:ph type="title"/>
          </p:nvPr>
        </p:nvSpPr>
        <p:spPr>
          <a:xfrm>
            <a:off x="641931" y="495556"/>
            <a:ext cx="3527733" cy="517821"/>
          </a:xfrm>
        </p:spPr>
        <p:txBody>
          <a:bodyPr anchor="b">
            <a:normAutofit fontScale="90000"/>
          </a:bodyPr>
          <a:lstStyle/>
          <a:p>
            <a:r>
              <a:rPr lang="en-US" sz="2400" dirty="0"/>
              <a:t>New Landfill Development</a:t>
            </a:r>
          </a:p>
        </p:txBody>
      </p:sp>
      <p:sp>
        <p:nvSpPr>
          <p:cNvPr id="3" name="Content Placeholder 2">
            <a:extLst>
              <a:ext uri="{FF2B5EF4-FFF2-40B4-BE49-F238E27FC236}">
                <a16:creationId xmlns:a16="http://schemas.microsoft.com/office/drawing/2014/main" id="{89E08D5D-EBC1-07E7-F08D-A5A1507D3CDF}"/>
              </a:ext>
            </a:extLst>
          </p:cNvPr>
          <p:cNvSpPr>
            <a:spLocks noGrp="1"/>
          </p:cNvSpPr>
          <p:nvPr>
            <p:ph idx="1"/>
          </p:nvPr>
        </p:nvSpPr>
        <p:spPr>
          <a:xfrm>
            <a:off x="413330" y="1118659"/>
            <a:ext cx="3984933" cy="4620682"/>
          </a:xfrm>
        </p:spPr>
        <p:txBody>
          <a:bodyPr>
            <a:normAutofit fontScale="92500"/>
          </a:bodyPr>
          <a:lstStyle/>
          <a:p>
            <a:pPr marL="0" indent="0">
              <a:buNone/>
            </a:pPr>
            <a:r>
              <a:rPr lang="en-US" sz="1500" dirty="0"/>
              <a:t>Pros</a:t>
            </a:r>
          </a:p>
          <a:p>
            <a:pPr lvl="1"/>
            <a:r>
              <a:rPr lang="en-US" sz="1500" dirty="0"/>
              <a:t>Provides long-term waste disposal solution</a:t>
            </a:r>
          </a:p>
          <a:p>
            <a:pPr lvl="1"/>
            <a:r>
              <a:rPr lang="en-US" sz="1500" dirty="0"/>
              <a:t>Allows local control over waste management</a:t>
            </a:r>
          </a:p>
          <a:p>
            <a:pPr lvl="1"/>
            <a:r>
              <a:rPr lang="en-US" sz="1500" dirty="0"/>
              <a:t>Revenue from t</a:t>
            </a:r>
            <a:r>
              <a:rPr lang="en-US" sz="1300" dirty="0"/>
              <a:t>ipping fees </a:t>
            </a:r>
          </a:p>
          <a:p>
            <a:pPr marL="0" indent="0">
              <a:buNone/>
            </a:pPr>
            <a:endParaRPr lang="en-US" sz="1500" dirty="0"/>
          </a:p>
          <a:p>
            <a:pPr marL="0" indent="0">
              <a:buNone/>
            </a:pPr>
            <a:endParaRPr lang="en-US" sz="1500" dirty="0"/>
          </a:p>
          <a:p>
            <a:pPr marL="0" indent="0">
              <a:buNone/>
            </a:pPr>
            <a:r>
              <a:rPr lang="en-US" sz="1500" dirty="0"/>
              <a:t>Cons</a:t>
            </a:r>
          </a:p>
          <a:p>
            <a:pPr lvl="1"/>
            <a:r>
              <a:rPr lang="en-US" sz="1500" dirty="0"/>
              <a:t>Regulatory and Siting Challenges</a:t>
            </a:r>
          </a:p>
          <a:p>
            <a:pPr lvl="1"/>
            <a:r>
              <a:rPr lang="en-US" sz="1500" dirty="0"/>
              <a:t>Public opposition</a:t>
            </a:r>
          </a:p>
          <a:p>
            <a:pPr lvl="1"/>
            <a:r>
              <a:rPr lang="en-US" sz="1500" dirty="0"/>
              <a:t>Difficult to find suitable locations due to environmental and community concerns</a:t>
            </a:r>
          </a:p>
          <a:p>
            <a:pPr lvl="1"/>
            <a:r>
              <a:rPr lang="en-US" sz="1500" dirty="0"/>
              <a:t>High costs for land acquisition, permitting, and construction</a:t>
            </a:r>
          </a:p>
          <a:p>
            <a:pPr lvl="1"/>
            <a:r>
              <a:rPr lang="en-US" sz="1500" dirty="0"/>
              <a:t>Potential risks to groundwater and air quality</a:t>
            </a:r>
          </a:p>
          <a:p>
            <a:pPr lvl="1"/>
            <a:r>
              <a:rPr lang="en-US" sz="1500" dirty="0"/>
              <a:t>Costs	</a:t>
            </a:r>
          </a:p>
          <a:p>
            <a:pPr lvl="2"/>
            <a:r>
              <a:rPr lang="en-US" sz="1300" dirty="0"/>
              <a:t>Construction $50  - $100 MM </a:t>
            </a:r>
          </a:p>
          <a:p>
            <a:pPr lvl="2"/>
            <a:r>
              <a:rPr lang="en-US" sz="1300" dirty="0"/>
              <a:t>Operational $5 - $10 MM</a:t>
            </a:r>
          </a:p>
          <a:p>
            <a:pPr lvl="2"/>
            <a:endParaRPr lang="en-US" sz="1300" dirty="0"/>
          </a:p>
          <a:p>
            <a:pPr lvl="1"/>
            <a:endParaRPr lang="en-US" sz="1500" dirty="0"/>
          </a:p>
        </p:txBody>
      </p:sp>
      <p:pic>
        <p:nvPicPr>
          <p:cNvPr id="5122" name="Picture 2" descr="Ontario County, NY landfill expansion ...">
            <a:extLst>
              <a:ext uri="{FF2B5EF4-FFF2-40B4-BE49-F238E27FC236}">
                <a16:creationId xmlns:a16="http://schemas.microsoft.com/office/drawing/2014/main" id="{E69DA287-CEF6-266D-89F7-C246F5984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481" y="1662601"/>
            <a:ext cx="5742363" cy="321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87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EC9E49B7-4EF5-484D-A5C3-E44E8A0091EA}"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18307F-863E-465D-9426-B14DA0CBD25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78F2847D-96C7-4634-93AB-D232DDB6E5EB}">
  <ds:schemaRefs>
    <ds:schemaRef ds:uri="http://schemas.microsoft.com/sharepoint/v3/contenttype/forms"/>
  </ds:schemaRefs>
</ds:datastoreItem>
</file>

<file path=customXml/itemProps3.xml><?xml version="1.0" encoding="utf-8"?>
<ds:datastoreItem xmlns:ds="http://schemas.openxmlformats.org/officeDocument/2006/customXml" ds:itemID="{074F6EFD-5A76-4C77-A0A3-4BA9EAEE1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1570</TotalTime>
  <Words>2420</Words>
  <Application>Microsoft Office PowerPoint</Application>
  <PresentationFormat>Widescreen</PresentationFormat>
  <Paragraphs>219</Paragraphs>
  <Slides>13</Slides>
  <Notes>9</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Corbel</vt:lpstr>
      <vt:lpstr>Custom</vt:lpstr>
      <vt:lpstr>Ontario County Landfill</vt:lpstr>
      <vt:lpstr>Odor and Air/Heavy Truck Traffic/Potential Contamination</vt:lpstr>
      <vt:lpstr>Keep It Open, Expand and Keep 100% Fill Rate</vt:lpstr>
      <vt:lpstr>Keep It Open and Reduce The Fill Rate</vt:lpstr>
      <vt:lpstr>Landfills in Relation to Ontario County</vt:lpstr>
      <vt:lpstr>Vertical Expansion</vt:lpstr>
      <vt:lpstr>Waste Diversion?</vt:lpstr>
      <vt:lpstr>Waste-to-Energy Facility</vt:lpstr>
      <vt:lpstr>New Landfill Development</vt:lpstr>
      <vt:lpstr>Organics Processing Facilities</vt:lpstr>
      <vt:lpstr>PowerPoint Presentation</vt:lpstr>
      <vt:lpstr>Next Steps</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Jared Simpson</dc:creator>
  <cp:lastModifiedBy>Jared Simpson</cp:lastModifiedBy>
  <cp:revision>14</cp:revision>
  <dcterms:created xsi:type="dcterms:W3CDTF">2014-04-17T22:24:41Z</dcterms:created>
  <dcterms:modified xsi:type="dcterms:W3CDTF">2024-10-17T18:53:16Z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